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56" r:id="rId5"/>
    <p:sldId id="257" r:id="rId6"/>
    <p:sldId id="2670" r:id="rId7"/>
    <p:sldId id="259" r:id="rId8"/>
    <p:sldId id="266" r:id="rId9"/>
    <p:sldId id="294" r:id="rId10"/>
    <p:sldId id="299" r:id="rId11"/>
    <p:sldId id="300" r:id="rId12"/>
    <p:sldId id="267" r:id="rId13"/>
    <p:sldId id="302" r:id="rId14"/>
    <p:sldId id="303" r:id="rId15"/>
    <p:sldId id="304" r:id="rId16"/>
    <p:sldId id="305" r:id="rId17"/>
    <p:sldId id="268" r:id="rId18"/>
    <p:sldId id="269" r:id="rId19"/>
    <p:sldId id="301" r:id="rId20"/>
    <p:sldId id="292" r:id="rId21"/>
    <p:sldId id="281" r:id="rId22"/>
    <p:sldId id="283" r:id="rId23"/>
    <p:sldId id="284" r:id="rId24"/>
    <p:sldId id="285" r:id="rId25"/>
    <p:sldId id="286" r:id="rId26"/>
    <p:sldId id="306" r:id="rId27"/>
    <p:sldId id="297" r:id="rId28"/>
    <p:sldId id="295" r:id="rId29"/>
    <p:sldId id="293" r:id="rId30"/>
    <p:sldId id="262" r:id="rId31"/>
    <p:sldId id="273" r:id="rId32"/>
    <p:sldId id="2668" r:id="rId33"/>
    <p:sldId id="2669" r:id="rId34"/>
    <p:sldId id="2666" r:id="rId35"/>
    <p:sldId id="307" r:id="rId36"/>
    <p:sldId id="2664" r:id="rId37"/>
    <p:sldId id="2667" r:id="rId38"/>
    <p:sldId id="289" r:id="rId39"/>
    <p:sldId id="290" r:id="rId40"/>
    <p:sldId id="2640" r:id="rId41"/>
    <p:sldId id="2642" r:id="rId42"/>
    <p:sldId id="310" r:id="rId43"/>
    <p:sldId id="311" r:id="rId44"/>
    <p:sldId id="27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Warren" initials="KW" lastIdx="1" clrIdx="0">
    <p:extLst>
      <p:ext uri="{19B8F6BF-5375-455C-9EA6-DF929625EA0E}">
        <p15:presenceInfo xmlns:p15="http://schemas.microsoft.com/office/powerpoint/2012/main" userId="S::Kelly.Warren@toiohomai.ac.nz::aede014c-96dd-41ec-9041-340bd6793b0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74209" autoAdjust="0"/>
  </p:normalViewPr>
  <p:slideViewPr>
    <p:cSldViewPr snapToGrid="0">
      <p:cViewPr varScale="1">
        <p:scale>
          <a:sx n="84" d="100"/>
          <a:sy n="84" d="100"/>
        </p:scale>
        <p:origin x="1602" y="96"/>
      </p:cViewPr>
      <p:guideLst/>
    </p:cSldViewPr>
  </p:slideViewPr>
  <p:notesTextViewPr>
    <p:cViewPr>
      <p:scale>
        <a:sx n="1" d="1"/>
        <a:sy n="1" d="1"/>
      </p:scale>
      <p:origin x="0" y="0"/>
    </p:cViewPr>
  </p:notesTextViewPr>
  <p:notesViewPr>
    <p:cSldViewPr snapToGrid="0">
      <p:cViewPr varScale="1">
        <p:scale>
          <a:sx n="87" d="100"/>
          <a:sy n="87" d="100"/>
        </p:scale>
        <p:origin x="298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ella Wilson" userId="4ee3ecc5-a6c1-47f8-b0d4-72a933c1b2a6" providerId="ADAL" clId="{A9271F81-493A-48D9-90A9-5A4846A82EFA}"/>
    <pc:docChg chg="addSld delSld modSld">
      <pc:chgData name="Fenella Wilson" userId="4ee3ecc5-a6c1-47f8-b0d4-72a933c1b2a6" providerId="ADAL" clId="{A9271F81-493A-48D9-90A9-5A4846A82EFA}" dt="2025-03-02T23:51:18.359" v="59" actId="1076"/>
      <pc:docMkLst>
        <pc:docMk/>
      </pc:docMkLst>
      <pc:sldChg chg="del">
        <pc:chgData name="Fenella Wilson" userId="4ee3ecc5-a6c1-47f8-b0d4-72a933c1b2a6" providerId="ADAL" clId="{A9271F81-493A-48D9-90A9-5A4846A82EFA}" dt="2025-03-02T23:37:24.851" v="1" actId="47"/>
        <pc:sldMkLst>
          <pc:docMk/>
          <pc:sldMk cId="0" sldId="258"/>
        </pc:sldMkLst>
      </pc:sldChg>
      <pc:sldChg chg="modSp mod">
        <pc:chgData name="Fenella Wilson" userId="4ee3ecc5-a6c1-47f8-b0d4-72a933c1b2a6" providerId="ADAL" clId="{A9271F81-493A-48D9-90A9-5A4846A82EFA}" dt="2025-03-02T23:37:33.605" v="16" actId="20577"/>
        <pc:sldMkLst>
          <pc:docMk/>
          <pc:sldMk cId="0" sldId="259"/>
        </pc:sldMkLst>
        <pc:spChg chg="mod">
          <ac:chgData name="Fenella Wilson" userId="4ee3ecc5-a6c1-47f8-b0d4-72a933c1b2a6" providerId="ADAL" clId="{A9271F81-493A-48D9-90A9-5A4846A82EFA}" dt="2025-03-02T23:37:33.605" v="16" actId="20577"/>
          <ac:spMkLst>
            <pc:docMk/>
            <pc:sldMk cId="0" sldId="259"/>
            <ac:spMk id="2" creationId="{00000000-0000-0000-0000-000000000000}"/>
          </ac:spMkLst>
        </pc:spChg>
      </pc:sldChg>
      <pc:sldChg chg="modSp mod">
        <pc:chgData name="Fenella Wilson" userId="4ee3ecc5-a6c1-47f8-b0d4-72a933c1b2a6" providerId="ADAL" clId="{A9271F81-493A-48D9-90A9-5A4846A82EFA}" dt="2025-03-02T23:45:51.498" v="31" actId="20577"/>
        <pc:sldMkLst>
          <pc:docMk/>
          <pc:sldMk cId="226530519" sldId="262"/>
        </pc:sldMkLst>
        <pc:spChg chg="mod">
          <ac:chgData name="Fenella Wilson" userId="4ee3ecc5-a6c1-47f8-b0d4-72a933c1b2a6" providerId="ADAL" clId="{A9271F81-493A-48D9-90A9-5A4846A82EFA}" dt="2025-03-02T23:45:51.498" v="31" actId="20577"/>
          <ac:spMkLst>
            <pc:docMk/>
            <pc:sldMk cId="226530519" sldId="262"/>
            <ac:spMk id="10" creationId="{3B1DC055-8D19-4677-A68E-64329BFA55EF}"/>
          </ac:spMkLst>
        </pc:spChg>
        <pc:picChg chg="mod">
          <ac:chgData name="Fenella Wilson" userId="4ee3ecc5-a6c1-47f8-b0d4-72a933c1b2a6" providerId="ADAL" clId="{A9271F81-493A-48D9-90A9-5A4846A82EFA}" dt="2025-03-02T23:45:37.985" v="23" actId="1076"/>
          <ac:picMkLst>
            <pc:docMk/>
            <pc:sldMk cId="226530519" sldId="262"/>
            <ac:picMk id="18" creationId="{A718FA75-3E2D-45B7-BE7D-8179202457F5}"/>
          </ac:picMkLst>
        </pc:picChg>
      </pc:sldChg>
      <pc:sldChg chg="modSp">
        <pc:chgData name="Fenella Wilson" userId="4ee3ecc5-a6c1-47f8-b0d4-72a933c1b2a6" providerId="ADAL" clId="{A9271F81-493A-48D9-90A9-5A4846A82EFA}" dt="2025-03-02T23:44:19.836" v="22"/>
        <pc:sldMkLst>
          <pc:docMk/>
          <pc:sldMk cId="0" sldId="266"/>
        </pc:sldMkLst>
        <pc:picChg chg="mod">
          <ac:chgData name="Fenella Wilson" userId="4ee3ecc5-a6c1-47f8-b0d4-72a933c1b2a6" providerId="ADAL" clId="{A9271F81-493A-48D9-90A9-5A4846A82EFA}" dt="2025-03-02T23:44:19.836" v="22"/>
          <ac:picMkLst>
            <pc:docMk/>
            <pc:sldMk cId="0" sldId="266"/>
            <ac:picMk id="6" creationId="{A7AF164F-A457-437B-BAD6-D73FE17237AE}"/>
          </ac:picMkLst>
        </pc:picChg>
      </pc:sldChg>
      <pc:sldChg chg="modSp">
        <pc:chgData name="Fenella Wilson" userId="4ee3ecc5-a6c1-47f8-b0d4-72a933c1b2a6" providerId="ADAL" clId="{A9271F81-493A-48D9-90A9-5A4846A82EFA}" dt="2025-03-02T23:49:07.224" v="45" actId="14100"/>
        <pc:sldMkLst>
          <pc:docMk/>
          <pc:sldMk cId="2289855972" sldId="289"/>
        </pc:sldMkLst>
        <pc:picChg chg="mod">
          <ac:chgData name="Fenella Wilson" userId="4ee3ecc5-a6c1-47f8-b0d4-72a933c1b2a6" providerId="ADAL" clId="{A9271F81-493A-48D9-90A9-5A4846A82EFA}" dt="2025-03-02T23:49:07.224" v="45" actId="14100"/>
          <ac:picMkLst>
            <pc:docMk/>
            <pc:sldMk cId="2289855972" sldId="289"/>
            <ac:picMk id="12290" creationId="{351CCDAA-0B6C-4782-AA37-82D638822189}"/>
          </ac:picMkLst>
        </pc:picChg>
      </pc:sldChg>
      <pc:sldChg chg="modSp mod">
        <pc:chgData name="Fenella Wilson" userId="4ee3ecc5-a6c1-47f8-b0d4-72a933c1b2a6" providerId="ADAL" clId="{A9271F81-493A-48D9-90A9-5A4846A82EFA}" dt="2025-03-02T23:38:25.262" v="21" actId="1038"/>
        <pc:sldMkLst>
          <pc:docMk/>
          <pc:sldMk cId="1060896847" sldId="300"/>
        </pc:sldMkLst>
        <pc:spChg chg="mod">
          <ac:chgData name="Fenella Wilson" userId="4ee3ecc5-a6c1-47f8-b0d4-72a933c1b2a6" providerId="ADAL" clId="{A9271F81-493A-48D9-90A9-5A4846A82EFA}" dt="2025-03-02T23:38:25.262" v="21" actId="1038"/>
          <ac:spMkLst>
            <pc:docMk/>
            <pc:sldMk cId="1060896847" sldId="300"/>
            <ac:spMk id="12" creationId="{D29B5617-D060-4352-BA0D-41D6E5D94968}"/>
          </ac:spMkLst>
        </pc:spChg>
        <pc:spChg chg="mod">
          <ac:chgData name="Fenella Wilson" userId="4ee3ecc5-a6c1-47f8-b0d4-72a933c1b2a6" providerId="ADAL" clId="{A9271F81-493A-48D9-90A9-5A4846A82EFA}" dt="2025-03-02T23:38:25.262" v="21" actId="1038"/>
          <ac:spMkLst>
            <pc:docMk/>
            <pc:sldMk cId="1060896847" sldId="300"/>
            <ac:spMk id="13" creationId="{7D9E4D6C-83DB-4FDD-A33A-D1D17C1A47C7}"/>
          </ac:spMkLst>
        </pc:spChg>
      </pc:sldChg>
      <pc:sldChg chg="modSp mod">
        <pc:chgData name="Fenella Wilson" userId="4ee3ecc5-a6c1-47f8-b0d4-72a933c1b2a6" providerId="ADAL" clId="{A9271F81-493A-48D9-90A9-5A4846A82EFA}" dt="2025-03-02T23:48:02.624" v="36" actId="1076"/>
        <pc:sldMkLst>
          <pc:docMk/>
          <pc:sldMk cId="2512014805" sldId="307"/>
        </pc:sldMkLst>
        <pc:spChg chg="mod">
          <ac:chgData name="Fenella Wilson" userId="4ee3ecc5-a6c1-47f8-b0d4-72a933c1b2a6" providerId="ADAL" clId="{A9271F81-493A-48D9-90A9-5A4846A82EFA}" dt="2025-03-02T23:48:02.624" v="36" actId="1076"/>
          <ac:spMkLst>
            <pc:docMk/>
            <pc:sldMk cId="2512014805" sldId="307"/>
            <ac:spMk id="4" creationId="{D503A5F3-1114-45DE-8E66-8F1EC990A4E9}"/>
          </ac:spMkLst>
        </pc:spChg>
        <pc:spChg chg="mod">
          <ac:chgData name="Fenella Wilson" userId="4ee3ecc5-a6c1-47f8-b0d4-72a933c1b2a6" providerId="ADAL" clId="{A9271F81-493A-48D9-90A9-5A4846A82EFA}" dt="2025-03-02T23:48:02.624" v="36" actId="1076"/>
          <ac:spMkLst>
            <pc:docMk/>
            <pc:sldMk cId="2512014805" sldId="307"/>
            <ac:spMk id="5" creationId="{C927F514-5EDF-4063-B93F-AD3548C8EC6F}"/>
          </ac:spMkLst>
        </pc:spChg>
        <pc:picChg chg="mod">
          <ac:chgData name="Fenella Wilson" userId="4ee3ecc5-a6c1-47f8-b0d4-72a933c1b2a6" providerId="ADAL" clId="{A9271F81-493A-48D9-90A9-5A4846A82EFA}" dt="2025-03-02T23:47:55.866" v="35" actId="14100"/>
          <ac:picMkLst>
            <pc:docMk/>
            <pc:sldMk cId="2512014805" sldId="307"/>
            <ac:picMk id="1026" creationId="{97C2F05F-A7B5-4DB5-961E-5C4B73BAACD4}"/>
          </ac:picMkLst>
        </pc:picChg>
      </pc:sldChg>
      <pc:sldChg chg="modSp">
        <pc:chgData name="Fenella Wilson" userId="4ee3ecc5-a6c1-47f8-b0d4-72a933c1b2a6" providerId="ADAL" clId="{A9271F81-493A-48D9-90A9-5A4846A82EFA}" dt="2025-03-02T23:51:18.359" v="59" actId="1076"/>
        <pc:sldMkLst>
          <pc:docMk/>
          <pc:sldMk cId="3024973290" sldId="310"/>
        </pc:sldMkLst>
        <pc:picChg chg="mod">
          <ac:chgData name="Fenella Wilson" userId="4ee3ecc5-a6c1-47f8-b0d4-72a933c1b2a6" providerId="ADAL" clId="{A9271F81-493A-48D9-90A9-5A4846A82EFA}" dt="2025-03-02T23:51:18.359" v="59" actId="1076"/>
          <ac:picMkLst>
            <pc:docMk/>
            <pc:sldMk cId="3024973290" sldId="310"/>
            <ac:picMk id="2050" creationId="{532F7B46-98A8-4C3C-9DFE-1B7C891AA4E2}"/>
          </ac:picMkLst>
        </pc:picChg>
      </pc:sldChg>
      <pc:sldChg chg="modSp">
        <pc:chgData name="Fenella Wilson" userId="4ee3ecc5-a6c1-47f8-b0d4-72a933c1b2a6" providerId="ADAL" clId="{A9271F81-493A-48D9-90A9-5A4846A82EFA}" dt="2025-03-02T23:50:47.317" v="55"/>
        <pc:sldMkLst>
          <pc:docMk/>
          <pc:sldMk cId="404547847" sldId="2640"/>
        </pc:sldMkLst>
        <pc:picChg chg="mod">
          <ac:chgData name="Fenella Wilson" userId="4ee3ecc5-a6c1-47f8-b0d4-72a933c1b2a6" providerId="ADAL" clId="{A9271F81-493A-48D9-90A9-5A4846A82EFA}" dt="2025-03-02T23:50:47.317" v="55"/>
          <ac:picMkLst>
            <pc:docMk/>
            <pc:sldMk cId="404547847" sldId="2640"/>
            <ac:picMk id="5" creationId="{8FDFDFC6-FD65-4689-BE03-6FD30BF9E812}"/>
          </ac:picMkLst>
        </pc:picChg>
      </pc:sldChg>
      <pc:sldChg chg="modSp">
        <pc:chgData name="Fenella Wilson" userId="4ee3ecc5-a6c1-47f8-b0d4-72a933c1b2a6" providerId="ADAL" clId="{A9271F81-493A-48D9-90A9-5A4846A82EFA}" dt="2025-03-02T23:46:58.886" v="32"/>
        <pc:sldMkLst>
          <pc:docMk/>
          <pc:sldMk cId="3052170866" sldId="2666"/>
        </pc:sldMkLst>
        <pc:picChg chg="mod">
          <ac:chgData name="Fenella Wilson" userId="4ee3ecc5-a6c1-47f8-b0d4-72a933c1b2a6" providerId="ADAL" clId="{A9271F81-493A-48D9-90A9-5A4846A82EFA}" dt="2025-03-02T23:46:58.886" v="32"/>
          <ac:picMkLst>
            <pc:docMk/>
            <pc:sldMk cId="3052170866" sldId="2666"/>
            <ac:picMk id="3" creationId="{575B03B5-9B6C-4C2D-B11E-5D162274C682}"/>
          </ac:picMkLst>
        </pc:picChg>
      </pc:sldChg>
      <pc:sldChg chg="modSp mod">
        <pc:chgData name="Fenella Wilson" userId="4ee3ecc5-a6c1-47f8-b0d4-72a933c1b2a6" providerId="ADAL" clId="{A9271F81-493A-48D9-90A9-5A4846A82EFA}" dt="2025-03-02T23:48:49.160" v="42" actId="1076"/>
        <pc:sldMkLst>
          <pc:docMk/>
          <pc:sldMk cId="2425873728" sldId="2667"/>
        </pc:sldMkLst>
        <pc:spChg chg="mod">
          <ac:chgData name="Fenella Wilson" userId="4ee3ecc5-a6c1-47f8-b0d4-72a933c1b2a6" providerId="ADAL" clId="{A9271F81-493A-48D9-90A9-5A4846A82EFA}" dt="2025-03-02T23:48:49.160" v="42" actId="1076"/>
          <ac:spMkLst>
            <pc:docMk/>
            <pc:sldMk cId="2425873728" sldId="2667"/>
            <ac:spMk id="3" creationId="{AA0D9CF7-AA0B-479B-B36D-FA2CDC286C0D}"/>
          </ac:spMkLst>
        </pc:spChg>
        <pc:spChg chg="mod">
          <ac:chgData name="Fenella Wilson" userId="4ee3ecc5-a6c1-47f8-b0d4-72a933c1b2a6" providerId="ADAL" clId="{A9271F81-493A-48D9-90A9-5A4846A82EFA}" dt="2025-03-02T23:48:45.945" v="41" actId="14100"/>
          <ac:spMkLst>
            <pc:docMk/>
            <pc:sldMk cId="2425873728" sldId="2667"/>
            <ac:spMk id="4" creationId="{BD6E216A-2F1B-4ACB-A028-71698DFD9571}"/>
          </ac:spMkLst>
        </pc:spChg>
      </pc:sldChg>
      <pc:sldChg chg="add">
        <pc:chgData name="Fenella Wilson" userId="4ee3ecc5-a6c1-47f8-b0d4-72a933c1b2a6" providerId="ADAL" clId="{A9271F81-493A-48D9-90A9-5A4846A82EFA}" dt="2025-03-02T23:37:22.576" v="0"/>
        <pc:sldMkLst>
          <pc:docMk/>
          <pc:sldMk cId="0" sldId="267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BF1673E-360C-4205-8CFD-67E3F674FE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a:extLst>
              <a:ext uri="{FF2B5EF4-FFF2-40B4-BE49-F238E27FC236}">
                <a16:creationId xmlns:a16="http://schemas.microsoft.com/office/drawing/2014/main" id="{8A413370-3527-4B80-8A1D-A038832C5A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0E73EE-9FED-409A-BA4F-7A17B82E317B}" type="datetimeFigureOut">
              <a:rPr lang="en-NZ" smtClean="0"/>
              <a:t>3/03/2025</a:t>
            </a:fld>
            <a:endParaRPr lang="en-NZ"/>
          </a:p>
        </p:txBody>
      </p:sp>
      <p:sp>
        <p:nvSpPr>
          <p:cNvPr id="4" name="Footer Placeholder 3">
            <a:extLst>
              <a:ext uri="{FF2B5EF4-FFF2-40B4-BE49-F238E27FC236}">
                <a16:creationId xmlns:a16="http://schemas.microsoft.com/office/drawing/2014/main" id="{1511F919-27EB-4DCE-A42F-053169C450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a:extLst>
              <a:ext uri="{FF2B5EF4-FFF2-40B4-BE49-F238E27FC236}">
                <a16:creationId xmlns:a16="http://schemas.microsoft.com/office/drawing/2014/main" id="{A2817939-B585-4B81-AF29-72484417F1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9CADDAE-1044-47A1-A883-7952FB997350}" type="slidenum">
              <a:rPr lang="en-NZ" smtClean="0"/>
              <a:t>‹#›</a:t>
            </a:fld>
            <a:endParaRPr lang="en-NZ"/>
          </a:p>
        </p:txBody>
      </p:sp>
    </p:spTree>
    <p:extLst>
      <p:ext uri="{BB962C8B-B14F-4D97-AF65-F5344CB8AC3E}">
        <p14:creationId xmlns:p14="http://schemas.microsoft.com/office/powerpoint/2010/main" val="4109201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A69D12-043E-4256-8175-296AB8587A97}" type="datetimeFigureOut">
              <a:rPr lang="en-NZ" smtClean="0"/>
              <a:t>3/03/2025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7E610-3CCF-4EA2-8E57-6D010118BA37}" type="slidenum">
              <a:rPr lang="en-NZ" smtClean="0"/>
              <a:t>‹#›</a:t>
            </a:fld>
            <a:endParaRPr lang="en-NZ"/>
          </a:p>
        </p:txBody>
      </p:sp>
    </p:spTree>
    <p:extLst>
      <p:ext uri="{BB962C8B-B14F-4D97-AF65-F5344CB8AC3E}">
        <p14:creationId xmlns:p14="http://schemas.microsoft.com/office/powerpoint/2010/main" val="2235938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Year One Karakia</a:t>
            </a:r>
          </a:p>
        </p:txBody>
      </p:sp>
      <p:sp>
        <p:nvSpPr>
          <p:cNvPr id="4" name="Slide Number Placeholder 3"/>
          <p:cNvSpPr>
            <a:spLocks noGrp="1"/>
          </p:cNvSpPr>
          <p:nvPr>
            <p:ph type="sldNum" sz="quarter" idx="5"/>
          </p:nvPr>
        </p:nvSpPr>
        <p:spPr/>
        <p:txBody>
          <a:bodyPr/>
          <a:lstStyle/>
          <a:p>
            <a:fld id="{34D7F003-CEF5-450E-BBF6-A21384B30EC8}" type="slidenum">
              <a:rPr lang="en-GB" noProof="0" smtClean="0"/>
              <a:t>2</a:t>
            </a:fld>
            <a:endParaRPr lang="en-GB" noProof="0"/>
          </a:p>
        </p:txBody>
      </p:sp>
    </p:spTree>
    <p:extLst>
      <p:ext uri="{BB962C8B-B14F-4D97-AF65-F5344CB8AC3E}">
        <p14:creationId xmlns:p14="http://schemas.microsoft.com/office/powerpoint/2010/main" val="3336143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Do any of these surprise you? Surprises reveal assumptions</a:t>
            </a: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14</a:t>
            </a:fld>
            <a:endParaRPr lang="en-NZ"/>
          </a:p>
        </p:txBody>
      </p:sp>
    </p:spTree>
    <p:extLst>
      <p:ext uri="{BB962C8B-B14F-4D97-AF65-F5344CB8AC3E}">
        <p14:creationId xmlns:p14="http://schemas.microsoft.com/office/powerpoint/2010/main" val="3002364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Do any of these surprise you? Surprises reveal assumptions</a:t>
            </a:r>
          </a:p>
        </p:txBody>
      </p:sp>
      <p:sp>
        <p:nvSpPr>
          <p:cNvPr id="4" name="Slide Number Placeholder 3"/>
          <p:cNvSpPr>
            <a:spLocks noGrp="1"/>
          </p:cNvSpPr>
          <p:nvPr>
            <p:ph type="sldNum" sz="quarter" idx="5"/>
          </p:nvPr>
        </p:nvSpPr>
        <p:spPr/>
        <p:txBody>
          <a:bodyPr/>
          <a:lstStyle/>
          <a:p>
            <a:fld id="{0CA9CC4D-EB36-4A6E-82B8-3F78DE18D114}" type="slidenum">
              <a:rPr lang="en-NZ" smtClean="0"/>
              <a:t>15</a:t>
            </a:fld>
            <a:endParaRPr lang="en-NZ"/>
          </a:p>
        </p:txBody>
      </p:sp>
    </p:spTree>
    <p:extLst>
      <p:ext uri="{BB962C8B-B14F-4D97-AF65-F5344CB8AC3E}">
        <p14:creationId xmlns:p14="http://schemas.microsoft.com/office/powerpoint/2010/main" val="1544156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17</a:t>
            </a:fld>
            <a:endParaRPr lang="en-NZ"/>
          </a:p>
        </p:txBody>
      </p:sp>
    </p:spTree>
    <p:extLst>
      <p:ext uri="{BB962C8B-B14F-4D97-AF65-F5344CB8AC3E}">
        <p14:creationId xmlns:p14="http://schemas.microsoft.com/office/powerpoint/2010/main" val="3763458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The immediate surroundings of the child (people, places and things)</a:t>
            </a:r>
          </a:p>
          <a:p>
            <a:endParaRPr lang="en-NZ" dirty="0"/>
          </a:p>
          <a:p>
            <a:r>
              <a:rPr lang="en-NZ" dirty="0"/>
              <a:t>Family, Home, Day care, Teachers, Park, Pets, Kapa haka, Music, Rituals</a:t>
            </a:r>
          </a:p>
          <a:p>
            <a:endParaRPr lang="en-NZ" dirty="0"/>
          </a:p>
          <a:p>
            <a:r>
              <a:rPr lang="en-NZ" dirty="0"/>
              <a:t>How might the elements in this system influence this child’s learning? How have (or how do) the elements in your system influence your learning and development?</a:t>
            </a: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19</a:t>
            </a:fld>
            <a:endParaRPr lang="en-NZ"/>
          </a:p>
        </p:txBody>
      </p:sp>
    </p:spTree>
    <p:extLst>
      <p:ext uri="{BB962C8B-B14F-4D97-AF65-F5344CB8AC3E}">
        <p14:creationId xmlns:p14="http://schemas.microsoft.com/office/powerpoint/2010/main" val="1733513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mi-NZ" b="0" i="0" u="none" strike="noStrike" dirty="0">
                <a:solidFill>
                  <a:srgbClr val="FFFFFF"/>
                </a:solidFill>
                <a:effectLst/>
                <a:latin typeface="Century Gothic" panose="020B0502020202020204" pitchFamily="34" charset="0"/>
              </a:rPr>
              <a:t>The </a:t>
            </a:r>
            <a:r>
              <a:rPr lang="mi-NZ" b="0" i="0" u="none" strike="noStrike" dirty="0" err="1">
                <a:solidFill>
                  <a:srgbClr val="FFFFFF"/>
                </a:solidFill>
                <a:effectLst/>
                <a:latin typeface="Century Gothic" panose="020B0502020202020204" pitchFamily="34" charset="0"/>
              </a:rPr>
              <a:t>mesosystem</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refers</a:t>
            </a:r>
            <a:r>
              <a:rPr lang="mi-NZ" b="0" i="0" u="none" strike="noStrike" dirty="0">
                <a:solidFill>
                  <a:srgbClr val="FFFFFF"/>
                </a:solidFill>
                <a:effectLst/>
                <a:latin typeface="Century Gothic" panose="020B0502020202020204" pitchFamily="34" charset="0"/>
              </a:rPr>
              <a:t> to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relationships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between</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different</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elements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in</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microsystem</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r>
              <a:rPr lang="mi-NZ" b="0" i="0" dirty="0">
                <a:solidFill>
                  <a:srgbClr val="FFFFFF"/>
                </a:solidFill>
                <a:effectLst/>
                <a:latin typeface="Century Gothic" panose="020B0502020202020204" pitchFamily="34" charset="0"/>
              </a:rPr>
              <a:t>​</a:t>
            </a:r>
            <a:endParaRPr lang="mi-NZ"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Daycare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with</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parents</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Expectations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at</a:t>
            </a:r>
            <a:r>
              <a:rPr lang="mi-NZ" b="0" i="0" u="none" strike="noStrike" dirty="0">
                <a:solidFill>
                  <a:srgbClr val="FFFFFF"/>
                </a:solidFill>
                <a:effectLst/>
                <a:latin typeface="Century Gothic" panose="020B0502020202020204" pitchFamily="34" charset="0"/>
              </a:rPr>
              <a:t> home </a:t>
            </a:r>
            <a:r>
              <a:rPr lang="mi-NZ" b="0" i="0" u="none" strike="noStrike" dirty="0" err="1">
                <a:solidFill>
                  <a:srgbClr val="FFFFFF"/>
                </a:solidFill>
                <a:effectLst/>
                <a:latin typeface="Century Gothic" panose="020B0502020202020204" pitchFamily="34" charset="0"/>
              </a:rPr>
              <a:t>vs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school</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Family</a:t>
            </a:r>
            <a:r>
              <a:rPr lang="mi-NZ" b="0" i="0" u="none" strike="noStrike" dirty="0">
                <a:solidFill>
                  <a:srgbClr val="FFFFFF"/>
                </a:solidFill>
                <a:effectLst/>
                <a:latin typeface="Century Gothic" panose="020B0502020202020204" pitchFamily="34" charset="0"/>
              </a:rPr>
              <a:t> and </a:t>
            </a:r>
            <a:r>
              <a:rPr lang="mi-NZ" b="0" i="0" u="none" strike="noStrike" dirty="0" err="1">
                <a:solidFill>
                  <a:srgbClr val="FFFFFF"/>
                </a:solidFill>
                <a:effectLst/>
                <a:latin typeface="Century Gothic" panose="020B0502020202020204" pitchFamily="34" charset="0"/>
              </a:rPr>
              <a:t>friends</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Partner</a:t>
            </a:r>
            <a:r>
              <a:rPr lang="mi-NZ" b="0" i="0" u="none" strike="noStrike" dirty="0">
                <a:solidFill>
                  <a:srgbClr val="FFFFFF"/>
                </a:solidFill>
                <a:effectLst/>
                <a:latin typeface="Century Gothic" panose="020B0502020202020204" pitchFamily="34" charset="0"/>
              </a:rPr>
              <a:t> and </a:t>
            </a:r>
            <a:r>
              <a:rPr lang="mi-NZ" b="0" i="0" u="none" strike="noStrike" dirty="0" err="1">
                <a:solidFill>
                  <a:srgbClr val="FFFFFF"/>
                </a:solidFill>
                <a:effectLst/>
                <a:latin typeface="Century Gothic" panose="020B0502020202020204" pitchFamily="34" charset="0"/>
              </a:rPr>
              <a:t>parents</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Language</a:t>
            </a:r>
            <a:r>
              <a:rPr lang="mi-NZ" b="0" i="0" u="none" strike="noStrike" dirty="0">
                <a:solidFill>
                  <a:srgbClr val="FFFFFF"/>
                </a:solidFill>
                <a:effectLst/>
                <a:latin typeface="Century Gothic" panose="020B0502020202020204" pitchFamily="34" charset="0"/>
              </a:rPr>
              <a:t> and home </a:t>
            </a:r>
            <a:r>
              <a:rPr lang="mi-NZ" b="0" i="0" u="none" strike="noStrike" dirty="0" err="1">
                <a:solidFill>
                  <a:srgbClr val="FFFFFF"/>
                </a:solidFill>
                <a:effectLst/>
                <a:latin typeface="Century Gothic" panose="020B0502020202020204" pitchFamily="34" charset="0"/>
              </a:rPr>
              <a:t>language</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None/>
            </a:pPr>
            <a:r>
              <a:rPr lang="mi-NZ" b="0" i="0" dirty="0">
                <a:solidFill>
                  <a:srgbClr val="FFFFFF"/>
                </a:solidFill>
                <a:effectLst/>
                <a:latin typeface="Century Gothic" panose="020B0502020202020204" pitchFamily="34" charset="0"/>
              </a:rPr>
              <a:t>​</a:t>
            </a:r>
            <a:endParaRPr lang="mi-NZ" b="0" i="0" dirty="0">
              <a:solidFill>
                <a:srgbClr val="FFFFFF"/>
              </a:solidFill>
              <a:effectLst/>
              <a:latin typeface="Arial" panose="020B0604020202020204" pitchFamily="34" charset="0"/>
            </a:endParaRPr>
          </a:p>
          <a:p>
            <a:pPr algn="l" rtl="0" fontAlgn="base">
              <a:buFont typeface="Arial" panose="020B0604020202020204" pitchFamily="34" charset="0"/>
              <a:buNone/>
            </a:pPr>
            <a:r>
              <a:rPr lang="mi-NZ" b="0" i="1" u="none" strike="noStrike" dirty="0" err="1">
                <a:solidFill>
                  <a:srgbClr val="FFFFFF"/>
                </a:solidFill>
                <a:effectLst/>
                <a:latin typeface="Century Gothic" panose="020B0502020202020204" pitchFamily="34" charset="0"/>
              </a:rPr>
              <a:t>There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is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lots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of</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literature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that</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suggests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when</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there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is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collaboration</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between</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the</a:t>
            </a:r>
            <a:r>
              <a:rPr lang="mi-NZ" b="0" i="1" u="none" strike="noStrike" dirty="0">
                <a:solidFill>
                  <a:srgbClr val="FFFFFF"/>
                </a:solidFill>
                <a:effectLst/>
                <a:latin typeface="Century Gothic" panose="020B0502020202020204" pitchFamily="34" charset="0"/>
              </a:rPr>
              <a:t> home and </a:t>
            </a:r>
            <a:r>
              <a:rPr lang="mi-NZ" b="0" i="1" u="none" strike="noStrike" dirty="0" err="1">
                <a:solidFill>
                  <a:srgbClr val="FFFFFF"/>
                </a:solidFill>
                <a:effectLst/>
                <a:latin typeface="Century Gothic" panose="020B0502020202020204" pitchFamily="34" charset="0"/>
              </a:rPr>
              <a:t>the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Early</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childhood</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centre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this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improves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outcome</a:t>
            </a:r>
            <a:r>
              <a:rPr lang="mi-NZ" b="0" i="1" u="none" strike="noStrike" dirty="0">
                <a:solidFill>
                  <a:srgbClr val="FFFFFF"/>
                </a:solidFill>
                <a:effectLst/>
                <a:latin typeface="Century Gothic" panose="020B0502020202020204" pitchFamily="34" charset="0"/>
              </a:rPr>
              <a:t> for tamariki.  </a:t>
            </a:r>
            <a:r>
              <a:rPr lang="mi-NZ" b="0" i="1" u="none" strike="noStrike" dirty="0" err="1">
                <a:solidFill>
                  <a:srgbClr val="FFFFFF"/>
                </a:solidFill>
                <a:effectLst/>
                <a:latin typeface="Century Gothic" panose="020B0502020202020204" pitchFamily="34" charset="0"/>
              </a:rPr>
              <a:t>Find</a:t>
            </a:r>
            <a:r>
              <a:rPr lang="mi-NZ" b="0" i="1" u="none" strike="noStrike" dirty="0">
                <a:solidFill>
                  <a:srgbClr val="FFFFFF"/>
                </a:solidFill>
                <a:effectLst/>
                <a:latin typeface="Century Gothic" panose="020B0502020202020204" pitchFamily="34" charset="0"/>
              </a:rPr>
              <a:t> a </a:t>
            </a:r>
            <a:r>
              <a:rPr lang="mi-NZ" b="0" i="1" u="none" strike="noStrike" dirty="0" err="1">
                <a:solidFill>
                  <a:srgbClr val="FFFFFF"/>
                </a:solidFill>
                <a:effectLst/>
                <a:latin typeface="Century Gothic" panose="020B0502020202020204" pitchFamily="34" charset="0"/>
              </a:rPr>
              <a:t>reference</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in</a:t>
            </a:r>
            <a:r>
              <a:rPr lang="mi-NZ" b="0" i="1" u="none" strike="noStrike" dirty="0">
                <a:solidFill>
                  <a:srgbClr val="FFFFFF"/>
                </a:solidFill>
                <a:effectLst/>
                <a:latin typeface="Century Gothic" panose="020B0502020202020204" pitchFamily="34" charset="0"/>
              </a:rPr>
              <a:t> Te </a:t>
            </a:r>
            <a:r>
              <a:rPr lang="mi-NZ" b="0" i="1" u="none" strike="noStrike" dirty="0" err="1">
                <a:solidFill>
                  <a:srgbClr val="FFFFFF"/>
                </a:solidFill>
                <a:effectLst/>
                <a:latin typeface="Century Gothic" panose="020B0502020202020204" pitchFamily="34" charset="0"/>
              </a:rPr>
              <a:t>Whariki</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that</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supports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this</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Add</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it</a:t>
            </a:r>
            <a:r>
              <a:rPr lang="mi-NZ" b="0" i="1" u="none" strike="noStrike" dirty="0">
                <a:solidFill>
                  <a:srgbClr val="FFFFFF"/>
                </a:solidFill>
                <a:effectLst/>
                <a:latin typeface="Century Gothic" panose="020B0502020202020204" pitchFamily="34" charset="0"/>
              </a:rPr>
              <a:t> to </a:t>
            </a:r>
            <a:r>
              <a:rPr lang="mi-NZ" b="0" i="1" u="none" strike="noStrike" dirty="0" err="1">
                <a:solidFill>
                  <a:srgbClr val="FFFFFF"/>
                </a:solidFill>
                <a:effectLst/>
                <a:latin typeface="Century Gothic" panose="020B0502020202020204" pitchFamily="34" charset="0"/>
              </a:rPr>
              <a:t>your</a:t>
            </a:r>
            <a:r>
              <a:rPr lang="mi-NZ" b="0" i="1" u="none" strike="noStrike" dirty="0">
                <a:solidFill>
                  <a:srgbClr val="FFFFFF"/>
                </a:solidFill>
                <a:effectLst/>
                <a:latin typeface="Century Gothic" panose="020B0502020202020204" pitchFamily="34" charset="0"/>
              </a:rPr>
              <a:t> </a:t>
            </a:r>
            <a:r>
              <a:rPr lang="mi-NZ" b="0" i="1" u="none" strike="noStrike" dirty="0" err="1">
                <a:solidFill>
                  <a:srgbClr val="FFFFFF"/>
                </a:solidFill>
                <a:effectLst/>
                <a:latin typeface="Century Gothic" panose="020B0502020202020204" pitchFamily="34" charset="0"/>
              </a:rPr>
              <a:t>map</a:t>
            </a:r>
            <a:r>
              <a:rPr lang="mi-NZ" b="0" i="1" u="none" strike="noStrike" dirty="0">
                <a:solidFill>
                  <a:srgbClr val="FFFFFF"/>
                </a:solidFill>
                <a:effectLst/>
                <a:latin typeface="Century Gothic" panose="020B0502020202020204" pitchFamily="34" charset="0"/>
              </a:rPr>
              <a:t>.</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20</a:t>
            </a:fld>
            <a:endParaRPr lang="en-NZ"/>
          </a:p>
        </p:txBody>
      </p:sp>
    </p:spTree>
    <p:extLst>
      <p:ext uri="{BB962C8B-B14F-4D97-AF65-F5344CB8AC3E}">
        <p14:creationId xmlns:p14="http://schemas.microsoft.com/office/powerpoint/2010/main" val="162573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mi-NZ" b="0" i="0" u="none" strike="noStrike" dirty="0">
                <a:solidFill>
                  <a:srgbClr val="FFFFFF"/>
                </a:solidFill>
                <a:effectLst/>
                <a:latin typeface="Century Gothic" panose="020B0502020202020204" pitchFamily="34" charset="0"/>
              </a:rPr>
              <a:t>The </a:t>
            </a:r>
            <a:r>
              <a:rPr lang="mi-NZ" b="0" i="0" u="none" strike="noStrike" dirty="0" err="1">
                <a:solidFill>
                  <a:srgbClr val="FFFFFF"/>
                </a:solidFill>
                <a:effectLst/>
                <a:latin typeface="Century Gothic" panose="020B0502020202020204" pitchFamily="34" charset="0"/>
              </a:rPr>
              <a:t>Macrosystem</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refers</a:t>
            </a:r>
            <a:r>
              <a:rPr lang="mi-NZ" b="0" i="0" u="none" strike="noStrike" dirty="0">
                <a:solidFill>
                  <a:srgbClr val="FFFFFF"/>
                </a:solidFill>
                <a:effectLst/>
                <a:latin typeface="Century Gothic" panose="020B0502020202020204" pitchFamily="34" charset="0"/>
              </a:rPr>
              <a:t> to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culture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in</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which</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child</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lives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in</a:t>
            </a:r>
            <a:endParaRPr lang="mi-NZ" b="0" i="0" u="none" strike="noStrike" dirty="0">
              <a:solidFill>
                <a:srgbClr val="FFFFFF"/>
              </a:solidFill>
              <a:effectLst/>
              <a:latin typeface="Century Gothic" panose="020B0502020202020204" pitchFamily="34" charset="0"/>
            </a:endParaRPr>
          </a:p>
          <a:p>
            <a:pPr algn="l" rtl="0" fontAlgn="base"/>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r>
              <a:rPr lang="mi-NZ" b="0" i="0" u="none" strike="noStrike" dirty="0">
                <a:solidFill>
                  <a:srgbClr val="FFFFFF"/>
                </a:solidFill>
                <a:effectLst/>
                <a:latin typeface="Century Gothic" panose="020B0502020202020204" pitchFamily="34" charset="0"/>
              </a:rPr>
              <a:t>-</a:t>
            </a:r>
            <a:r>
              <a:rPr lang="mi-NZ" b="0" i="0" u="none" strike="noStrike" dirty="0" err="1">
                <a:solidFill>
                  <a:srgbClr val="FFFFFF"/>
                </a:solidFill>
                <a:effectLst/>
                <a:latin typeface="Century Gothic" panose="020B0502020202020204" pitchFamily="34" charset="0"/>
              </a:rPr>
              <a:t>social</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class</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r>
              <a:rPr lang="mi-NZ" b="0" i="0" u="none" strike="noStrike" dirty="0">
                <a:solidFill>
                  <a:srgbClr val="FFFFFF"/>
                </a:solidFill>
                <a:effectLst/>
                <a:latin typeface="Century Gothic" panose="020B0502020202020204" pitchFamily="34" charset="0"/>
              </a:rPr>
              <a:t>-</a:t>
            </a:r>
            <a:r>
              <a:rPr lang="mi-NZ" b="0" i="0" u="none" strike="noStrike" dirty="0" err="1">
                <a:solidFill>
                  <a:srgbClr val="FFFFFF"/>
                </a:solidFill>
                <a:effectLst/>
                <a:latin typeface="Century Gothic" panose="020B0502020202020204" pitchFamily="34" charset="0"/>
              </a:rPr>
              <a:t>political</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system</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a:solidFill>
                  <a:srgbClr val="FFFFFF"/>
                </a:solidFill>
                <a:effectLst/>
                <a:latin typeface="Century Gothic" panose="020B0502020202020204" pitchFamily="34" charset="0"/>
              </a:rPr>
              <a:t>UNCROC</a:t>
            </a:r>
            <a:r>
              <a:rPr lang="en-US" b="0" i="0" dirty="0">
                <a:solidFill>
                  <a:srgbClr val="FFFFFF"/>
                </a:solidFill>
                <a:effectLst/>
                <a:latin typeface="Century Gothic" panose="020B0502020202020204" pitchFamily="34" charset="0"/>
              </a:rPr>
              <a:t>​ (United Nations Convention on the Rights of the Child)</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World</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politics</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Climate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change</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Technological</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advancement</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21</a:t>
            </a:fld>
            <a:endParaRPr lang="en-NZ"/>
          </a:p>
        </p:txBody>
      </p:sp>
    </p:spTree>
    <p:extLst>
      <p:ext uri="{BB962C8B-B14F-4D97-AF65-F5344CB8AC3E}">
        <p14:creationId xmlns:p14="http://schemas.microsoft.com/office/powerpoint/2010/main" val="1442398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mi-NZ" b="0" i="0" u="none" strike="noStrike" dirty="0">
                <a:solidFill>
                  <a:srgbClr val="FFFFFF"/>
                </a:solidFill>
                <a:effectLst/>
                <a:latin typeface="Century Gothic" panose="020B0502020202020204" pitchFamily="34" charset="0"/>
              </a:rPr>
              <a:t>The </a:t>
            </a:r>
            <a:r>
              <a:rPr lang="mi-NZ" b="0" i="0" u="none" strike="noStrike" dirty="0" err="1">
                <a:solidFill>
                  <a:srgbClr val="FFFFFF"/>
                </a:solidFill>
                <a:effectLst/>
                <a:latin typeface="Century Gothic" panose="020B0502020202020204" pitchFamily="34" charset="0"/>
              </a:rPr>
              <a:t>chronosystem</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looks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at</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patterning</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of</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time</a:t>
            </a:r>
            <a:r>
              <a:rPr lang="mi-NZ" b="0" i="0" u="none" strike="noStrike" dirty="0">
                <a:solidFill>
                  <a:srgbClr val="FFFFFF"/>
                </a:solidFill>
                <a:effectLst/>
                <a:latin typeface="Century Gothic" panose="020B0502020202020204" pitchFamily="34" charset="0"/>
              </a:rPr>
              <a:t> and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transistional</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events</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that</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happen</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over</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life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of</a:t>
            </a:r>
            <a:r>
              <a:rPr lang="mi-NZ" b="0" i="0" u="none" strike="noStrike" dirty="0">
                <a:solidFill>
                  <a:srgbClr val="FFFFFF"/>
                </a:solidFill>
                <a:effectLst/>
                <a:latin typeface="Century Gothic" panose="020B0502020202020204" pitchFamily="34" charset="0"/>
              </a:rPr>
              <a:t> a </a:t>
            </a:r>
            <a:r>
              <a:rPr lang="mi-NZ" b="0" i="0" u="none" strike="noStrike" dirty="0" err="1">
                <a:solidFill>
                  <a:srgbClr val="FFFFFF"/>
                </a:solidFill>
                <a:effectLst/>
                <a:latin typeface="Century Gothic" panose="020B0502020202020204" pitchFamily="34" charset="0"/>
              </a:rPr>
              <a:t>child</a:t>
            </a:r>
            <a:r>
              <a:rPr lang="en-US" b="0" i="0" dirty="0">
                <a:solidFill>
                  <a:srgbClr val="FFFFFF"/>
                </a:solidFill>
                <a:effectLst/>
                <a:latin typeface="Century Gothic" panose="020B0502020202020204" pitchFamily="34" charset="0"/>
              </a:rPr>
              <a:t>​. Often these are life changing such as</a:t>
            </a:r>
            <a:endParaRPr lang="en-US" b="0" i="0" dirty="0">
              <a:solidFill>
                <a:srgbClr val="FFFFFF"/>
              </a:solidFill>
              <a:effectLst/>
              <a:latin typeface="Arial" panose="020B0604020202020204" pitchFamily="34" charset="0"/>
            </a:endParaRPr>
          </a:p>
          <a:p>
            <a:pPr algn="l" rtl="0" fontAlgn="base"/>
            <a:r>
              <a:rPr lang="mi-NZ" b="0" i="0" dirty="0">
                <a:solidFill>
                  <a:srgbClr val="FFFFFF"/>
                </a:solidFill>
                <a:effectLst/>
                <a:latin typeface="Century Gothic" panose="020B0502020202020204" pitchFamily="34" charset="0"/>
              </a:rPr>
              <a:t>​</a:t>
            </a:r>
            <a:endParaRPr lang="mi-NZ"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Divorce</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Going</a:t>
            </a:r>
            <a:r>
              <a:rPr lang="mi-NZ" b="0" i="0" u="none" strike="noStrike" dirty="0">
                <a:solidFill>
                  <a:srgbClr val="FFFFFF"/>
                </a:solidFill>
                <a:effectLst/>
                <a:latin typeface="Century Gothic" panose="020B0502020202020204" pitchFamily="34" charset="0"/>
              </a:rPr>
              <a:t> to </a:t>
            </a:r>
            <a:r>
              <a:rPr lang="mi-NZ" b="0" i="0" u="none" strike="noStrike" dirty="0" err="1">
                <a:solidFill>
                  <a:srgbClr val="FFFFFF"/>
                </a:solidFill>
                <a:effectLst/>
                <a:latin typeface="Century Gothic" panose="020B0502020202020204" pitchFamily="34" charset="0"/>
              </a:rPr>
              <a:t>school</a:t>
            </a:r>
            <a:r>
              <a:rPr lang="en-US" b="0" i="0" dirty="0">
                <a:solidFill>
                  <a:srgbClr val="FFFFFF"/>
                </a:solidFill>
                <a:effectLst/>
                <a:latin typeface="Century Gothic" panose="020B0502020202020204" pitchFamily="34" charset="0"/>
              </a:rPr>
              <a:t>​</a:t>
            </a:r>
          </a:p>
          <a:p>
            <a:pPr algn="l" rtl="0" fontAlgn="base">
              <a:buFont typeface="Arial" panose="020B0604020202020204" pitchFamily="34" charset="0"/>
              <a:buChar char="•"/>
            </a:pPr>
            <a:r>
              <a:rPr lang="en-US" b="0" i="0" dirty="0">
                <a:solidFill>
                  <a:srgbClr val="FFFFFF"/>
                </a:solidFill>
                <a:effectLst/>
                <a:latin typeface="Century Gothic" panose="020B0502020202020204" pitchFamily="34" charset="0"/>
              </a:rPr>
              <a:t>A new partner with existing children or a new partner that doesn’t value children</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Time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that</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we</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grow</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up</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in</a:t>
            </a:r>
            <a:r>
              <a:rPr lang="en-US" b="0" i="0" dirty="0">
                <a:solidFill>
                  <a:srgbClr val="FFFFFF"/>
                </a:solidFill>
                <a:effectLst/>
                <a:latin typeface="Century Gothic" panose="020B0502020202020204" pitchFamily="34" charset="0"/>
              </a:rPr>
              <a:t>​ - consider war in the Ukraine. Consider the COVID epidemic</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Women</a:t>
            </a:r>
            <a:r>
              <a:rPr lang="mi-NZ" b="0" i="0" u="none" strike="noStrike" dirty="0">
                <a:solidFill>
                  <a:srgbClr val="FFFFFF"/>
                </a:solidFill>
                <a:effectLst/>
                <a:latin typeface="Century Gothic" panose="020B0502020202020204" pitchFamily="34" charset="0"/>
              </a:rPr>
              <a:t> </a:t>
            </a:r>
            <a:r>
              <a:rPr lang="mi-NZ" b="0" i="0" u="none" strike="noStrike" dirty="0" err="1">
                <a:solidFill>
                  <a:srgbClr val="FFFFFF"/>
                </a:solidFill>
                <a:effectLst/>
                <a:latin typeface="Century Gothic" panose="020B0502020202020204" pitchFamily="34" charset="0"/>
              </a:rPr>
              <a:t>working</a:t>
            </a:r>
            <a:r>
              <a:rPr lang="en-US" b="0" i="0" dirty="0">
                <a:solidFill>
                  <a:srgbClr val="FFFFFF"/>
                </a:solidFill>
                <a:effectLst/>
                <a:latin typeface="Century Gothic" panose="020B0502020202020204" pitchFamily="34" charset="0"/>
              </a:rPr>
              <a:t>​ vs staying at home with children</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mi-NZ" b="0" i="0" u="none" strike="noStrike" dirty="0" err="1">
                <a:solidFill>
                  <a:srgbClr val="FFFFFF"/>
                </a:solidFill>
                <a:effectLst/>
                <a:latin typeface="Century Gothic" panose="020B0502020202020204" pitchFamily="34" charset="0"/>
              </a:rPr>
              <a:t>Birth</a:t>
            </a:r>
            <a:r>
              <a:rPr lang="mi-NZ" b="0" i="0" u="none" strike="noStrike" dirty="0">
                <a:solidFill>
                  <a:srgbClr val="FFFFFF"/>
                </a:solidFill>
                <a:effectLst/>
                <a:latin typeface="Century Gothic" panose="020B0502020202020204" pitchFamily="34" charset="0"/>
              </a:rPr>
              <a:t>/</a:t>
            </a:r>
            <a:r>
              <a:rPr lang="mi-NZ" b="0" i="0" u="none" strike="noStrike" dirty="0" err="1">
                <a:solidFill>
                  <a:srgbClr val="FFFFFF"/>
                </a:solidFill>
                <a:effectLst/>
                <a:latin typeface="Century Gothic" panose="020B0502020202020204" pitchFamily="34" charset="0"/>
              </a:rPr>
              <a:t>Death</a:t>
            </a:r>
            <a:r>
              <a:rPr lang="en-US" b="0" i="0" dirty="0">
                <a:solidFill>
                  <a:srgbClr val="FFFFFF"/>
                </a:solidFill>
                <a:effectLst/>
                <a:latin typeface="Century Gothic" panose="020B0502020202020204" pitchFamily="34" charset="0"/>
              </a:rPr>
              <a:t>​</a:t>
            </a:r>
            <a:endParaRPr lang="en-US" b="0" i="0" dirty="0">
              <a:solidFill>
                <a:srgbClr val="FFFFFF"/>
              </a:solidFill>
              <a:effectLst/>
              <a:latin typeface="Arial" panose="020B0604020202020204" pitchFamily="34" charset="0"/>
            </a:endParaRP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22</a:t>
            </a:fld>
            <a:endParaRPr lang="en-NZ"/>
          </a:p>
        </p:txBody>
      </p:sp>
    </p:spTree>
    <p:extLst>
      <p:ext uri="{BB962C8B-B14F-4D97-AF65-F5344CB8AC3E}">
        <p14:creationId xmlns:p14="http://schemas.microsoft.com/office/powerpoint/2010/main" val="381417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mi-NZ" dirty="0"/>
          </a:p>
        </p:txBody>
      </p:sp>
      <p:sp>
        <p:nvSpPr>
          <p:cNvPr id="4" name="Slide Number Placeholder 3"/>
          <p:cNvSpPr>
            <a:spLocks noGrp="1"/>
          </p:cNvSpPr>
          <p:nvPr>
            <p:ph type="sldNum" sz="quarter" idx="5"/>
          </p:nvPr>
        </p:nvSpPr>
        <p:spPr/>
        <p:txBody>
          <a:bodyPr/>
          <a:lstStyle/>
          <a:p>
            <a:fld id="{E6C7E610-3CCF-4EA2-8E57-6D010118BA37}" type="slidenum">
              <a:rPr lang="en-NZ" smtClean="0"/>
              <a:t>25</a:t>
            </a:fld>
            <a:endParaRPr lang="en-NZ"/>
          </a:p>
        </p:txBody>
      </p:sp>
    </p:spTree>
    <p:extLst>
      <p:ext uri="{BB962C8B-B14F-4D97-AF65-F5344CB8AC3E}">
        <p14:creationId xmlns:p14="http://schemas.microsoft.com/office/powerpoint/2010/main" val="1503945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26</a:t>
            </a:fld>
            <a:endParaRPr lang="en-NZ"/>
          </a:p>
        </p:txBody>
      </p:sp>
    </p:spTree>
    <p:extLst>
      <p:ext uri="{BB962C8B-B14F-4D97-AF65-F5344CB8AC3E}">
        <p14:creationId xmlns:p14="http://schemas.microsoft.com/office/powerpoint/2010/main" val="296111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mi-NZ" dirty="0"/>
              <a:t>Kaupapa = </a:t>
            </a:r>
            <a:r>
              <a:rPr lang="mi-NZ" dirty="0" err="1"/>
              <a:t>topic</a:t>
            </a:r>
            <a:r>
              <a:rPr lang="mi-NZ" dirty="0"/>
              <a:t> </a:t>
            </a:r>
            <a:r>
              <a:rPr lang="mi-NZ" dirty="0" err="1"/>
              <a:t>programme</a:t>
            </a:r>
            <a:r>
              <a:rPr lang="mi-NZ" dirty="0"/>
              <a:t> </a:t>
            </a:r>
          </a:p>
          <a:p>
            <a:pPr marL="228600" indent="-228600">
              <a:buFont typeface="+mj-lt"/>
              <a:buAutoNum type="arabicPeriod"/>
            </a:pPr>
            <a:r>
              <a:rPr lang="mi-NZ" dirty="0" err="1"/>
              <a:t>As</a:t>
            </a:r>
            <a:r>
              <a:rPr lang="mi-NZ" dirty="0"/>
              <a:t> </a:t>
            </a:r>
            <a:r>
              <a:rPr lang="mi-NZ" dirty="0" err="1"/>
              <a:t>early</a:t>
            </a:r>
            <a:r>
              <a:rPr lang="mi-NZ" dirty="0"/>
              <a:t> </a:t>
            </a:r>
            <a:r>
              <a:rPr lang="mi-NZ" dirty="0" err="1"/>
              <a:t>as</a:t>
            </a:r>
            <a:r>
              <a:rPr lang="mi-NZ" dirty="0"/>
              <a:t> </a:t>
            </a:r>
            <a:r>
              <a:rPr lang="mi-NZ" dirty="0" err="1"/>
              <a:t>in-utero</a:t>
            </a:r>
            <a:r>
              <a:rPr lang="mi-NZ" dirty="0"/>
              <a:t>, </a:t>
            </a:r>
            <a:r>
              <a:rPr lang="mi-NZ" dirty="0" err="1"/>
              <a:t>mothers</a:t>
            </a:r>
            <a:r>
              <a:rPr lang="mi-NZ" dirty="0"/>
              <a:t> were </a:t>
            </a:r>
            <a:r>
              <a:rPr lang="mi-NZ" dirty="0" err="1"/>
              <a:t>passing</a:t>
            </a:r>
            <a:r>
              <a:rPr lang="mi-NZ" dirty="0"/>
              <a:t> </a:t>
            </a:r>
            <a:r>
              <a:rPr lang="mi-NZ" dirty="0" err="1"/>
              <a:t>down</a:t>
            </a:r>
            <a:r>
              <a:rPr lang="mi-NZ" dirty="0"/>
              <a:t> </a:t>
            </a:r>
            <a:r>
              <a:rPr lang="mi-NZ" dirty="0" err="1"/>
              <a:t>knowledge</a:t>
            </a:r>
            <a:r>
              <a:rPr lang="mi-NZ" dirty="0"/>
              <a:t> to </a:t>
            </a:r>
            <a:r>
              <a:rPr lang="mi-NZ" dirty="0" err="1"/>
              <a:t>their</a:t>
            </a:r>
            <a:r>
              <a:rPr lang="mi-NZ" dirty="0"/>
              <a:t> pēpi, </a:t>
            </a:r>
            <a:r>
              <a:rPr lang="mi-NZ" dirty="0" err="1"/>
              <a:t>understandings</a:t>
            </a:r>
            <a:r>
              <a:rPr lang="mi-NZ" dirty="0"/>
              <a:t> </a:t>
            </a:r>
            <a:r>
              <a:rPr lang="mi-NZ" dirty="0" err="1"/>
              <a:t>of</a:t>
            </a:r>
            <a:r>
              <a:rPr lang="mi-NZ" dirty="0"/>
              <a:t> </a:t>
            </a:r>
            <a:r>
              <a:rPr lang="mi-NZ" dirty="0" err="1"/>
              <a:t>ways</a:t>
            </a:r>
            <a:r>
              <a:rPr lang="mi-NZ" dirty="0"/>
              <a:t> </a:t>
            </a:r>
            <a:r>
              <a:rPr lang="mi-NZ" dirty="0" err="1"/>
              <a:t>of</a:t>
            </a:r>
            <a:r>
              <a:rPr lang="mi-NZ" dirty="0"/>
              <a:t> </a:t>
            </a:r>
            <a:r>
              <a:rPr lang="mi-NZ" dirty="0" err="1"/>
              <a:t>being</a:t>
            </a:r>
            <a:r>
              <a:rPr lang="mi-NZ" dirty="0"/>
              <a:t> and </a:t>
            </a:r>
            <a:r>
              <a:rPr lang="mi-NZ" dirty="0" err="1"/>
              <a:t>ancestral</a:t>
            </a:r>
            <a:r>
              <a:rPr lang="mi-NZ" dirty="0"/>
              <a:t> </a:t>
            </a:r>
            <a:r>
              <a:rPr lang="mi-NZ" dirty="0" err="1"/>
              <a:t>significance</a:t>
            </a:r>
            <a:r>
              <a:rPr lang="mi-NZ" dirty="0"/>
              <a:t>.  </a:t>
            </a:r>
            <a:r>
              <a:rPr lang="mi-NZ" dirty="0" err="1"/>
              <a:t>This</a:t>
            </a:r>
            <a:r>
              <a:rPr lang="mi-NZ" dirty="0"/>
              <a:t> </a:t>
            </a:r>
            <a:r>
              <a:rPr lang="mi-NZ" dirty="0" err="1"/>
              <a:t>continues</a:t>
            </a:r>
            <a:r>
              <a:rPr lang="mi-NZ" dirty="0"/>
              <a:t> </a:t>
            </a:r>
            <a:r>
              <a:rPr lang="mi-NZ" dirty="0" err="1"/>
              <a:t>as</a:t>
            </a:r>
            <a:r>
              <a:rPr lang="mi-NZ" dirty="0"/>
              <a:t> </a:t>
            </a:r>
            <a:r>
              <a:rPr lang="mi-NZ" dirty="0" err="1"/>
              <a:t>the</a:t>
            </a:r>
            <a:r>
              <a:rPr lang="mi-NZ" dirty="0"/>
              <a:t> </a:t>
            </a:r>
            <a:r>
              <a:rPr lang="mi-NZ" dirty="0" err="1"/>
              <a:t>child</a:t>
            </a:r>
            <a:r>
              <a:rPr lang="mi-NZ" dirty="0"/>
              <a:t> </a:t>
            </a:r>
            <a:r>
              <a:rPr lang="mi-NZ" dirty="0" err="1"/>
              <a:t>grows</a:t>
            </a:r>
            <a:r>
              <a:rPr lang="mi-NZ" dirty="0"/>
              <a:t>, </a:t>
            </a:r>
            <a:r>
              <a:rPr lang="mi-NZ" dirty="0" err="1"/>
              <a:t>with</a:t>
            </a:r>
            <a:r>
              <a:rPr lang="mi-NZ" dirty="0"/>
              <a:t> </a:t>
            </a:r>
            <a:r>
              <a:rPr lang="mi-NZ" dirty="0" err="1"/>
              <a:t>increasing</a:t>
            </a:r>
            <a:r>
              <a:rPr lang="mi-NZ" dirty="0"/>
              <a:t> </a:t>
            </a:r>
            <a:r>
              <a:rPr lang="mi-NZ" dirty="0" err="1"/>
              <a:t>amounts</a:t>
            </a:r>
            <a:r>
              <a:rPr lang="mi-NZ" dirty="0"/>
              <a:t> </a:t>
            </a:r>
            <a:r>
              <a:rPr lang="mi-NZ" dirty="0" err="1"/>
              <a:t>of</a:t>
            </a:r>
            <a:r>
              <a:rPr lang="mi-NZ" dirty="0"/>
              <a:t> </a:t>
            </a:r>
            <a:r>
              <a:rPr lang="mi-NZ" dirty="0" err="1"/>
              <a:t>information</a:t>
            </a:r>
            <a:r>
              <a:rPr lang="mi-NZ" dirty="0"/>
              <a:t> </a:t>
            </a:r>
            <a:r>
              <a:rPr lang="mi-NZ" dirty="0" err="1"/>
              <a:t>based</a:t>
            </a:r>
            <a:r>
              <a:rPr lang="mi-NZ" dirty="0"/>
              <a:t> </a:t>
            </a:r>
            <a:r>
              <a:rPr lang="mi-NZ" dirty="0" err="1"/>
              <a:t>on</a:t>
            </a:r>
            <a:r>
              <a:rPr lang="mi-NZ" dirty="0"/>
              <a:t> </a:t>
            </a:r>
            <a:r>
              <a:rPr lang="mi-NZ" dirty="0" err="1"/>
              <a:t>their</a:t>
            </a:r>
            <a:r>
              <a:rPr lang="mi-NZ" dirty="0"/>
              <a:t> </a:t>
            </a:r>
            <a:r>
              <a:rPr lang="mi-NZ" dirty="0" err="1"/>
              <a:t>understanding</a:t>
            </a:r>
            <a:r>
              <a:rPr lang="mi-NZ" dirty="0"/>
              <a:t> and </a:t>
            </a:r>
            <a:r>
              <a:rPr lang="mi-NZ" dirty="0" err="1"/>
              <a:t>natural</a:t>
            </a:r>
            <a:r>
              <a:rPr lang="mi-NZ" dirty="0"/>
              <a:t> </a:t>
            </a:r>
            <a:r>
              <a:rPr lang="mi-NZ" dirty="0" err="1"/>
              <a:t>tendencies</a:t>
            </a:r>
            <a:r>
              <a:rPr lang="mi-NZ" dirty="0"/>
              <a:t>.</a:t>
            </a:r>
          </a:p>
          <a:p>
            <a:pPr marL="228600" indent="-228600">
              <a:buFont typeface="+mj-lt"/>
              <a:buAutoNum type="arabicPeriod"/>
            </a:pPr>
            <a:r>
              <a:rPr lang="mi-NZ" dirty="0"/>
              <a:t>Pakiwaitara </a:t>
            </a:r>
            <a:r>
              <a:rPr lang="mi-NZ" dirty="0" err="1"/>
              <a:t>is</a:t>
            </a:r>
            <a:r>
              <a:rPr lang="mi-NZ" dirty="0"/>
              <a:t> </a:t>
            </a:r>
            <a:r>
              <a:rPr lang="mi-NZ" dirty="0" err="1"/>
              <a:t>oral</a:t>
            </a:r>
            <a:r>
              <a:rPr lang="mi-NZ" dirty="0"/>
              <a:t> </a:t>
            </a:r>
            <a:r>
              <a:rPr lang="mi-NZ" dirty="0" err="1"/>
              <a:t>storytelling</a:t>
            </a:r>
            <a:r>
              <a:rPr lang="mi-NZ" dirty="0"/>
              <a:t>, </a:t>
            </a:r>
            <a:r>
              <a:rPr lang="mi-NZ" dirty="0" err="1"/>
              <a:t>including</a:t>
            </a:r>
            <a:r>
              <a:rPr lang="mi-NZ" dirty="0"/>
              <a:t> waiata, to </a:t>
            </a:r>
            <a:r>
              <a:rPr lang="mi-NZ" dirty="0" err="1"/>
              <a:t>transmit</a:t>
            </a:r>
            <a:r>
              <a:rPr lang="mi-NZ" dirty="0"/>
              <a:t> </a:t>
            </a:r>
            <a:r>
              <a:rPr lang="mi-NZ" dirty="0" err="1"/>
              <a:t>knowledge</a:t>
            </a:r>
            <a:r>
              <a:rPr lang="mi-NZ" dirty="0"/>
              <a:t>.</a:t>
            </a:r>
          </a:p>
          <a:p>
            <a:pPr marL="228600" indent="-228600">
              <a:buFont typeface="+mj-lt"/>
              <a:buAutoNum type="arabicPeriod"/>
            </a:pPr>
            <a:r>
              <a:rPr lang="mi-NZ" dirty="0" err="1"/>
              <a:t>Traditional</a:t>
            </a:r>
            <a:r>
              <a:rPr lang="mi-NZ" dirty="0"/>
              <a:t> </a:t>
            </a:r>
            <a:r>
              <a:rPr lang="mi-NZ" dirty="0" err="1"/>
              <a:t>acquisition</a:t>
            </a:r>
            <a:r>
              <a:rPr lang="mi-NZ" dirty="0"/>
              <a:t> </a:t>
            </a:r>
            <a:r>
              <a:rPr lang="mi-NZ" dirty="0" err="1"/>
              <a:t>of</a:t>
            </a:r>
            <a:r>
              <a:rPr lang="mi-NZ" dirty="0"/>
              <a:t> </a:t>
            </a:r>
            <a:r>
              <a:rPr lang="mi-NZ" dirty="0" err="1"/>
              <a:t>knowledge</a:t>
            </a:r>
            <a:r>
              <a:rPr lang="mi-NZ" dirty="0"/>
              <a:t>, </a:t>
            </a:r>
            <a:r>
              <a:rPr lang="mi-NZ" dirty="0" err="1"/>
              <a:t>outside</a:t>
            </a:r>
            <a:r>
              <a:rPr lang="mi-NZ" dirty="0"/>
              <a:t> </a:t>
            </a:r>
            <a:r>
              <a:rPr lang="mi-NZ" dirty="0" err="1"/>
              <a:t>of</a:t>
            </a:r>
            <a:r>
              <a:rPr lang="mi-NZ" dirty="0"/>
              <a:t> </a:t>
            </a:r>
            <a:r>
              <a:rPr lang="mi-NZ" dirty="0" err="1"/>
              <a:t>being</a:t>
            </a:r>
            <a:r>
              <a:rPr lang="mi-NZ" dirty="0"/>
              <a:t> </a:t>
            </a:r>
            <a:r>
              <a:rPr lang="mi-NZ" dirty="0" err="1"/>
              <a:t>handed</a:t>
            </a:r>
            <a:r>
              <a:rPr lang="mi-NZ" dirty="0"/>
              <a:t> </a:t>
            </a:r>
            <a:r>
              <a:rPr lang="mi-NZ" dirty="0" err="1"/>
              <a:t>down</a:t>
            </a:r>
            <a:r>
              <a:rPr lang="mi-NZ" dirty="0"/>
              <a:t> </a:t>
            </a:r>
            <a:r>
              <a:rPr lang="mi-NZ" dirty="0" err="1"/>
              <a:t>via</a:t>
            </a:r>
            <a:r>
              <a:rPr lang="mi-NZ" dirty="0"/>
              <a:t> pakiwaitara, </a:t>
            </a:r>
            <a:r>
              <a:rPr lang="mi-NZ" dirty="0" err="1"/>
              <a:t>is</a:t>
            </a:r>
            <a:r>
              <a:rPr lang="mi-NZ" dirty="0"/>
              <a:t> </a:t>
            </a:r>
            <a:r>
              <a:rPr lang="mi-NZ" dirty="0" err="1"/>
              <a:t>by</a:t>
            </a:r>
            <a:r>
              <a:rPr lang="mi-NZ" dirty="0"/>
              <a:t> </a:t>
            </a:r>
            <a:r>
              <a:rPr lang="mi-NZ" dirty="0" err="1"/>
              <a:t>doing</a:t>
            </a:r>
            <a:r>
              <a:rPr lang="mi-NZ" dirty="0"/>
              <a:t>/</a:t>
            </a:r>
            <a:r>
              <a:rPr lang="mi-NZ" dirty="0" err="1"/>
              <a:t>experiences</a:t>
            </a:r>
            <a:r>
              <a:rPr lang="mi-NZ" dirty="0"/>
              <a:t>.  </a:t>
            </a:r>
            <a:r>
              <a:rPr lang="mi-NZ" dirty="0" err="1"/>
              <a:t>Hands</a:t>
            </a:r>
            <a:r>
              <a:rPr lang="mi-NZ" dirty="0"/>
              <a:t> </a:t>
            </a:r>
            <a:r>
              <a:rPr lang="mi-NZ" dirty="0" err="1"/>
              <a:t>on</a:t>
            </a:r>
            <a:r>
              <a:rPr lang="mi-NZ" dirty="0"/>
              <a:t> </a:t>
            </a:r>
            <a:r>
              <a:rPr lang="mi-NZ" dirty="0" err="1"/>
              <a:t>learning</a:t>
            </a:r>
            <a:r>
              <a:rPr lang="mi-NZ" dirty="0"/>
              <a:t> </a:t>
            </a:r>
            <a:r>
              <a:rPr lang="mi-NZ" dirty="0" err="1"/>
              <a:t>offers</a:t>
            </a:r>
            <a:r>
              <a:rPr lang="mi-NZ" dirty="0"/>
              <a:t> </a:t>
            </a:r>
            <a:r>
              <a:rPr lang="mi-NZ" dirty="0" err="1"/>
              <a:t>first</a:t>
            </a:r>
            <a:r>
              <a:rPr lang="mi-NZ" dirty="0"/>
              <a:t> </a:t>
            </a:r>
            <a:r>
              <a:rPr lang="mi-NZ" dirty="0" err="1"/>
              <a:t>hand</a:t>
            </a:r>
            <a:r>
              <a:rPr lang="mi-NZ" dirty="0"/>
              <a:t> </a:t>
            </a:r>
            <a:r>
              <a:rPr lang="mi-NZ" dirty="0" err="1"/>
              <a:t>experiences</a:t>
            </a:r>
            <a:r>
              <a:rPr lang="mi-NZ" dirty="0"/>
              <a:t> to </a:t>
            </a:r>
            <a:r>
              <a:rPr lang="mi-NZ" dirty="0" err="1"/>
              <a:t>freely</a:t>
            </a:r>
            <a:r>
              <a:rPr lang="mi-NZ" dirty="0"/>
              <a:t> </a:t>
            </a:r>
            <a:r>
              <a:rPr lang="mi-NZ" dirty="0" err="1"/>
              <a:t>explore</a:t>
            </a:r>
            <a:r>
              <a:rPr lang="mi-NZ" dirty="0"/>
              <a:t> and </a:t>
            </a:r>
            <a:r>
              <a:rPr lang="mi-NZ" dirty="0" err="1"/>
              <a:t>discover</a:t>
            </a:r>
            <a:r>
              <a:rPr lang="mi-NZ" dirty="0"/>
              <a:t>.</a:t>
            </a:r>
          </a:p>
          <a:p>
            <a:pPr marL="228600" indent="-228600">
              <a:buFont typeface="+mj-lt"/>
              <a:buAutoNum type="arabicPeriod"/>
            </a:pPr>
            <a:r>
              <a:rPr lang="mi-NZ" dirty="0" err="1"/>
              <a:t>Knowledge</a:t>
            </a:r>
            <a:r>
              <a:rPr lang="mi-NZ" dirty="0"/>
              <a:t> </a:t>
            </a:r>
            <a:r>
              <a:rPr lang="mi-NZ" dirty="0" err="1"/>
              <a:t>is</a:t>
            </a:r>
            <a:r>
              <a:rPr lang="mi-NZ" dirty="0"/>
              <a:t> taonga.  Taonga </a:t>
            </a:r>
            <a:r>
              <a:rPr lang="mi-NZ" dirty="0" err="1"/>
              <a:t>adds</a:t>
            </a:r>
            <a:r>
              <a:rPr lang="mi-NZ" dirty="0"/>
              <a:t> to mana and </a:t>
            </a:r>
            <a:r>
              <a:rPr lang="mi-NZ" dirty="0" err="1"/>
              <a:t>is</a:t>
            </a:r>
            <a:r>
              <a:rPr lang="mi-NZ" dirty="0"/>
              <a:t> </a:t>
            </a:r>
            <a:r>
              <a:rPr lang="mi-NZ" dirty="0" err="1"/>
              <a:t>shared</a:t>
            </a:r>
            <a:r>
              <a:rPr lang="mi-NZ" dirty="0"/>
              <a:t> </a:t>
            </a:r>
            <a:r>
              <a:rPr lang="mi-NZ" dirty="0" err="1"/>
              <a:t>with</a:t>
            </a:r>
            <a:r>
              <a:rPr lang="mi-NZ" dirty="0"/>
              <a:t> </a:t>
            </a:r>
            <a:r>
              <a:rPr lang="mi-NZ" dirty="0" err="1"/>
              <a:t>the</a:t>
            </a:r>
            <a:r>
              <a:rPr lang="mi-NZ" dirty="0"/>
              <a:t> </a:t>
            </a:r>
            <a:r>
              <a:rPr lang="mi-NZ" dirty="0" err="1"/>
              <a:t>collective</a:t>
            </a:r>
            <a:r>
              <a:rPr lang="mi-NZ" dirty="0"/>
              <a:t>, </a:t>
            </a:r>
            <a:r>
              <a:rPr lang="mi-NZ" dirty="0" err="1"/>
              <a:t>rather</a:t>
            </a:r>
            <a:r>
              <a:rPr lang="mi-NZ" dirty="0"/>
              <a:t> </a:t>
            </a:r>
            <a:r>
              <a:rPr lang="mi-NZ" dirty="0" err="1"/>
              <a:t>than</a:t>
            </a:r>
            <a:r>
              <a:rPr lang="mi-NZ" dirty="0"/>
              <a:t> </a:t>
            </a:r>
            <a:r>
              <a:rPr lang="mi-NZ" dirty="0" err="1"/>
              <a:t>being</a:t>
            </a:r>
            <a:r>
              <a:rPr lang="mi-NZ" dirty="0"/>
              <a:t> for </a:t>
            </a:r>
            <a:r>
              <a:rPr lang="mi-NZ" dirty="0" err="1"/>
              <a:t>personal</a:t>
            </a:r>
            <a:r>
              <a:rPr lang="mi-NZ" dirty="0"/>
              <a:t> </a:t>
            </a:r>
            <a:r>
              <a:rPr lang="mi-NZ" dirty="0" err="1"/>
              <a:t>gain</a:t>
            </a:r>
            <a:r>
              <a:rPr lang="mi-NZ" dirty="0"/>
              <a:t>.</a:t>
            </a:r>
          </a:p>
          <a:p>
            <a:pPr marL="228600" indent="-228600">
              <a:buFont typeface="+mj-lt"/>
              <a:buAutoNum type="arabicPeriod"/>
            </a:pPr>
            <a:r>
              <a:rPr lang="mi-NZ" dirty="0"/>
              <a:t>Te Korekore (</a:t>
            </a:r>
            <a:r>
              <a:rPr lang="mi-NZ" dirty="0" err="1"/>
              <a:t>the</a:t>
            </a:r>
            <a:r>
              <a:rPr lang="mi-NZ" dirty="0"/>
              <a:t> </a:t>
            </a:r>
            <a:r>
              <a:rPr lang="mi-NZ" dirty="0" err="1"/>
              <a:t>spiritual</a:t>
            </a:r>
            <a:r>
              <a:rPr lang="mi-NZ" dirty="0"/>
              <a:t> </a:t>
            </a:r>
            <a:r>
              <a:rPr lang="mi-NZ" dirty="0" err="1"/>
              <a:t>realm</a:t>
            </a:r>
            <a:r>
              <a:rPr lang="mi-NZ" dirty="0"/>
              <a:t> </a:t>
            </a:r>
            <a:r>
              <a:rPr lang="mi-NZ" dirty="0" err="1"/>
              <a:t>of</a:t>
            </a:r>
            <a:r>
              <a:rPr lang="mi-NZ" dirty="0"/>
              <a:t> </a:t>
            </a:r>
            <a:r>
              <a:rPr lang="mi-NZ" dirty="0" err="1"/>
              <a:t>potential</a:t>
            </a:r>
            <a:r>
              <a:rPr lang="mi-NZ" dirty="0"/>
              <a:t> </a:t>
            </a:r>
            <a:r>
              <a:rPr lang="mi-NZ" dirty="0" err="1"/>
              <a:t>being</a:t>
            </a:r>
            <a:r>
              <a:rPr lang="mi-NZ" dirty="0"/>
              <a:t> and </a:t>
            </a:r>
            <a:r>
              <a:rPr lang="mi-NZ" dirty="0" err="1"/>
              <a:t>energy</a:t>
            </a:r>
            <a:r>
              <a:rPr lang="mi-NZ" dirty="0"/>
              <a:t>).  </a:t>
            </a:r>
            <a:r>
              <a:rPr lang="mi-NZ" dirty="0" err="1"/>
              <a:t>Cosmic</a:t>
            </a:r>
            <a:r>
              <a:rPr lang="mi-NZ" dirty="0"/>
              <a:t> </a:t>
            </a:r>
            <a:r>
              <a:rPr lang="mi-NZ" dirty="0" err="1"/>
              <a:t>level</a:t>
            </a:r>
            <a:r>
              <a:rPr lang="mi-NZ" dirty="0"/>
              <a:t> and </a:t>
            </a:r>
            <a:r>
              <a:rPr lang="mi-NZ" dirty="0" err="1"/>
              <a:t>interconnectedness</a:t>
            </a:r>
            <a:r>
              <a:rPr lang="mi-NZ" dirty="0"/>
              <a:t> of </a:t>
            </a:r>
            <a:r>
              <a:rPr lang="mi-NZ" dirty="0" err="1"/>
              <a:t>the</a:t>
            </a:r>
            <a:r>
              <a:rPr lang="mi-NZ" dirty="0"/>
              <a:t> </a:t>
            </a:r>
            <a:r>
              <a:rPr lang="mi-NZ" dirty="0" err="1"/>
              <a:t>universe</a:t>
            </a:r>
            <a:r>
              <a:rPr lang="mi-NZ" dirty="0"/>
              <a:t>., Te Pō (</a:t>
            </a:r>
            <a:r>
              <a:rPr lang="mi-NZ" dirty="0" err="1"/>
              <a:t>the</a:t>
            </a:r>
            <a:r>
              <a:rPr lang="mi-NZ" dirty="0"/>
              <a:t> </a:t>
            </a:r>
            <a:r>
              <a:rPr lang="mi-NZ" dirty="0" err="1"/>
              <a:t>realm</a:t>
            </a:r>
            <a:r>
              <a:rPr lang="mi-NZ" dirty="0"/>
              <a:t> of </a:t>
            </a:r>
            <a:r>
              <a:rPr lang="mi-NZ" dirty="0" err="1"/>
              <a:t>becoming</a:t>
            </a:r>
            <a:r>
              <a:rPr lang="mi-NZ" dirty="0"/>
              <a:t>, </a:t>
            </a:r>
            <a:r>
              <a:rPr lang="mi-NZ" dirty="0" err="1"/>
              <a:t>stretching</a:t>
            </a:r>
            <a:r>
              <a:rPr lang="mi-NZ" dirty="0"/>
              <a:t>, </a:t>
            </a:r>
            <a:r>
              <a:rPr lang="mi-NZ" dirty="0" err="1"/>
              <a:t>uncertainty</a:t>
            </a:r>
            <a:r>
              <a:rPr lang="mi-NZ" dirty="0"/>
              <a:t>, </a:t>
            </a:r>
            <a:r>
              <a:rPr lang="mi-NZ" dirty="0" err="1"/>
              <a:t>hesitancy</a:t>
            </a:r>
            <a:r>
              <a:rPr lang="mi-NZ" dirty="0"/>
              <a:t>, </a:t>
            </a:r>
            <a:r>
              <a:rPr lang="mi-NZ" dirty="0" err="1"/>
              <a:t>negotiation</a:t>
            </a:r>
            <a:r>
              <a:rPr lang="mi-NZ" dirty="0"/>
              <a:t> and </a:t>
            </a:r>
            <a:r>
              <a:rPr lang="mi-NZ" dirty="0" err="1"/>
              <a:t>growth</a:t>
            </a:r>
            <a:r>
              <a:rPr lang="mi-NZ" dirty="0"/>
              <a:t>).  </a:t>
            </a:r>
            <a:r>
              <a:rPr lang="mi-NZ" dirty="0" err="1"/>
              <a:t>Connections</a:t>
            </a:r>
            <a:r>
              <a:rPr lang="mi-NZ" dirty="0"/>
              <a:t> </a:t>
            </a:r>
            <a:r>
              <a:rPr lang="mi-NZ" dirty="0" err="1"/>
              <a:t>can</a:t>
            </a:r>
            <a:r>
              <a:rPr lang="mi-NZ" dirty="0"/>
              <a:t> </a:t>
            </a:r>
            <a:r>
              <a:rPr lang="mi-NZ" dirty="0" err="1"/>
              <a:t>be</a:t>
            </a:r>
            <a:r>
              <a:rPr lang="mi-NZ" dirty="0"/>
              <a:t> </a:t>
            </a:r>
            <a:r>
              <a:rPr lang="mi-NZ" dirty="0" err="1"/>
              <a:t>made</a:t>
            </a:r>
            <a:r>
              <a:rPr lang="mi-NZ" dirty="0"/>
              <a:t> here </a:t>
            </a:r>
            <a:r>
              <a:rPr lang="mi-NZ" dirty="0" err="1"/>
              <a:t>with</a:t>
            </a:r>
            <a:r>
              <a:rPr lang="mi-NZ" dirty="0"/>
              <a:t> </a:t>
            </a:r>
            <a:r>
              <a:rPr lang="mi-NZ" dirty="0" err="1"/>
              <a:t>early</a:t>
            </a:r>
            <a:r>
              <a:rPr lang="mi-NZ" dirty="0"/>
              <a:t> </a:t>
            </a:r>
            <a:r>
              <a:rPr lang="mi-NZ" dirty="0" err="1"/>
              <a:t>childhood</a:t>
            </a:r>
            <a:r>
              <a:rPr lang="mi-NZ" dirty="0"/>
              <a:t> where </a:t>
            </a:r>
            <a:r>
              <a:rPr lang="mi-NZ" dirty="0" err="1"/>
              <a:t>all</a:t>
            </a:r>
            <a:r>
              <a:rPr lang="mi-NZ" dirty="0"/>
              <a:t> </a:t>
            </a:r>
            <a:r>
              <a:rPr lang="mi-NZ" dirty="0" err="1"/>
              <a:t>of</a:t>
            </a:r>
            <a:r>
              <a:rPr lang="mi-NZ" dirty="0"/>
              <a:t> </a:t>
            </a:r>
            <a:r>
              <a:rPr lang="mi-NZ" dirty="0" err="1"/>
              <a:t>these</a:t>
            </a:r>
            <a:r>
              <a:rPr lang="mi-NZ" dirty="0"/>
              <a:t> </a:t>
            </a:r>
            <a:r>
              <a:rPr lang="mi-NZ" dirty="0" err="1"/>
              <a:t>things</a:t>
            </a:r>
            <a:r>
              <a:rPr lang="mi-NZ" dirty="0"/>
              <a:t> take </a:t>
            </a:r>
            <a:r>
              <a:rPr lang="mi-NZ" dirty="0" err="1"/>
              <a:t>place</a:t>
            </a:r>
            <a:r>
              <a:rPr lang="mi-NZ" dirty="0"/>
              <a:t>., Te ao Mārama (</a:t>
            </a:r>
            <a:r>
              <a:rPr lang="mi-NZ" dirty="0" err="1"/>
              <a:t>The</a:t>
            </a:r>
            <a:r>
              <a:rPr lang="mi-NZ" dirty="0"/>
              <a:t> </a:t>
            </a:r>
            <a:r>
              <a:rPr lang="mi-NZ" dirty="0" err="1"/>
              <a:t>realm</a:t>
            </a:r>
            <a:r>
              <a:rPr lang="mi-NZ" dirty="0"/>
              <a:t> </a:t>
            </a:r>
            <a:r>
              <a:rPr lang="mi-NZ" dirty="0" err="1"/>
              <a:t>of</a:t>
            </a:r>
            <a:r>
              <a:rPr lang="mi-NZ" dirty="0"/>
              <a:t> </a:t>
            </a:r>
            <a:r>
              <a:rPr lang="mi-NZ" dirty="0" err="1"/>
              <a:t>being</a:t>
            </a:r>
            <a:r>
              <a:rPr lang="mi-NZ" dirty="0"/>
              <a:t>, </a:t>
            </a:r>
            <a:r>
              <a:rPr lang="mi-NZ" dirty="0" err="1"/>
              <a:t>realisation</a:t>
            </a:r>
            <a:r>
              <a:rPr lang="mi-NZ" dirty="0"/>
              <a:t>, </a:t>
            </a:r>
            <a:r>
              <a:rPr lang="mi-NZ" dirty="0" err="1"/>
              <a:t>enlightenment</a:t>
            </a:r>
            <a:r>
              <a:rPr lang="mi-NZ" dirty="0"/>
              <a:t> and </a:t>
            </a:r>
            <a:r>
              <a:rPr lang="mi-NZ" dirty="0" err="1"/>
              <a:t>clarification</a:t>
            </a:r>
            <a:r>
              <a:rPr lang="mi-NZ" dirty="0"/>
              <a:t>.  </a:t>
            </a:r>
            <a:r>
              <a:rPr lang="mi-NZ" dirty="0" err="1"/>
              <a:t>You</a:t>
            </a:r>
            <a:r>
              <a:rPr lang="mi-NZ" dirty="0"/>
              <a:t> </a:t>
            </a:r>
            <a:r>
              <a:rPr lang="mi-NZ" dirty="0" err="1"/>
              <a:t>can</a:t>
            </a:r>
            <a:r>
              <a:rPr lang="mi-NZ" dirty="0"/>
              <a:t> </a:t>
            </a:r>
            <a:r>
              <a:rPr lang="mi-NZ" dirty="0" err="1"/>
              <a:t>see</a:t>
            </a:r>
            <a:r>
              <a:rPr lang="mi-NZ" dirty="0"/>
              <a:t> </a:t>
            </a:r>
            <a:r>
              <a:rPr lang="mi-NZ" dirty="0" err="1"/>
              <a:t>how</a:t>
            </a:r>
            <a:r>
              <a:rPr lang="mi-NZ" dirty="0"/>
              <a:t> </a:t>
            </a:r>
            <a:r>
              <a:rPr lang="mi-NZ" dirty="0" err="1"/>
              <a:t>this</a:t>
            </a:r>
            <a:r>
              <a:rPr lang="mi-NZ" dirty="0"/>
              <a:t> </a:t>
            </a:r>
            <a:r>
              <a:rPr lang="mi-NZ" dirty="0" err="1"/>
              <a:t>is</a:t>
            </a:r>
            <a:r>
              <a:rPr lang="mi-NZ" dirty="0"/>
              <a:t> a </a:t>
            </a:r>
            <a:r>
              <a:rPr lang="mi-NZ" dirty="0" err="1"/>
              <a:t>cyclical</a:t>
            </a:r>
            <a:r>
              <a:rPr lang="mi-NZ" dirty="0"/>
              <a:t> </a:t>
            </a:r>
            <a:r>
              <a:rPr lang="mi-NZ" dirty="0" err="1"/>
              <a:t>course</a:t>
            </a:r>
            <a:r>
              <a:rPr lang="mi-NZ" dirty="0"/>
              <a:t> </a:t>
            </a:r>
            <a:r>
              <a:rPr lang="mi-NZ" dirty="0" err="1"/>
              <a:t>of</a:t>
            </a:r>
            <a:r>
              <a:rPr lang="mi-NZ" dirty="0"/>
              <a:t> </a:t>
            </a:r>
            <a:r>
              <a:rPr lang="mi-NZ" dirty="0" err="1"/>
              <a:t>being</a:t>
            </a:r>
            <a:r>
              <a:rPr lang="mi-NZ" dirty="0"/>
              <a:t> and </a:t>
            </a:r>
            <a:r>
              <a:rPr lang="mi-NZ" dirty="0" err="1"/>
              <a:t>would</a:t>
            </a:r>
            <a:r>
              <a:rPr lang="mi-NZ" dirty="0"/>
              <a:t> </a:t>
            </a:r>
            <a:r>
              <a:rPr lang="mi-NZ" dirty="0" err="1"/>
              <a:t>happen</a:t>
            </a:r>
            <a:r>
              <a:rPr lang="mi-NZ" dirty="0"/>
              <a:t> </a:t>
            </a:r>
            <a:r>
              <a:rPr lang="mi-NZ" dirty="0" err="1"/>
              <a:t>throughout</a:t>
            </a:r>
            <a:r>
              <a:rPr lang="mi-NZ" dirty="0"/>
              <a:t> </a:t>
            </a:r>
            <a:r>
              <a:rPr lang="mi-NZ" dirty="0" err="1"/>
              <a:t>life</a:t>
            </a:r>
            <a:r>
              <a:rPr lang="mi-NZ" dirty="0"/>
              <a:t>, </a:t>
            </a:r>
            <a:r>
              <a:rPr lang="mi-NZ" dirty="0" err="1"/>
              <a:t>throughout</a:t>
            </a:r>
            <a:r>
              <a:rPr lang="mi-NZ" dirty="0"/>
              <a:t> </a:t>
            </a:r>
            <a:r>
              <a:rPr lang="mi-NZ" dirty="0" err="1"/>
              <a:t>childhood</a:t>
            </a:r>
            <a:r>
              <a:rPr lang="mi-NZ" dirty="0"/>
              <a:t>, </a:t>
            </a:r>
            <a:r>
              <a:rPr lang="mi-NZ" dirty="0" err="1"/>
              <a:t>throughout</a:t>
            </a:r>
            <a:r>
              <a:rPr lang="mi-NZ" dirty="0"/>
              <a:t> </a:t>
            </a:r>
            <a:r>
              <a:rPr lang="mi-NZ" dirty="0" err="1"/>
              <a:t>weeks</a:t>
            </a:r>
            <a:r>
              <a:rPr lang="mi-NZ" dirty="0"/>
              <a:t> and </a:t>
            </a:r>
            <a:r>
              <a:rPr lang="mi-NZ" dirty="0" err="1"/>
              <a:t>even</a:t>
            </a:r>
            <a:r>
              <a:rPr lang="mi-NZ" dirty="0"/>
              <a:t> </a:t>
            </a:r>
            <a:r>
              <a:rPr lang="mi-NZ" dirty="0" err="1"/>
              <a:t>days</a:t>
            </a:r>
            <a:r>
              <a:rPr lang="mi-NZ" dirty="0"/>
              <a:t>.  None </a:t>
            </a:r>
            <a:r>
              <a:rPr lang="mi-NZ" dirty="0" err="1"/>
              <a:t>of</a:t>
            </a:r>
            <a:r>
              <a:rPr lang="mi-NZ" dirty="0"/>
              <a:t> </a:t>
            </a:r>
            <a:r>
              <a:rPr lang="mi-NZ" dirty="0" err="1"/>
              <a:t>it</a:t>
            </a:r>
            <a:r>
              <a:rPr lang="mi-NZ" dirty="0"/>
              <a:t> </a:t>
            </a:r>
            <a:r>
              <a:rPr lang="mi-NZ" dirty="0" err="1"/>
              <a:t>is</a:t>
            </a:r>
            <a:r>
              <a:rPr lang="mi-NZ" dirty="0"/>
              <a:t> </a:t>
            </a:r>
            <a:r>
              <a:rPr lang="mi-NZ" dirty="0" err="1"/>
              <a:t>happening</a:t>
            </a:r>
            <a:r>
              <a:rPr lang="mi-NZ" dirty="0"/>
              <a:t> </a:t>
            </a:r>
            <a:r>
              <a:rPr lang="mi-NZ" dirty="0" err="1"/>
              <a:t>in</a:t>
            </a:r>
            <a:r>
              <a:rPr lang="mi-NZ" dirty="0"/>
              <a:t> </a:t>
            </a:r>
            <a:r>
              <a:rPr lang="mi-NZ" dirty="0" err="1"/>
              <a:t>isolation</a:t>
            </a:r>
            <a:r>
              <a:rPr lang="mi-NZ" dirty="0"/>
              <a:t>.</a:t>
            </a:r>
          </a:p>
          <a:p>
            <a:pPr marL="228600" indent="-228600">
              <a:buFont typeface="+mj-lt"/>
              <a:buAutoNum type="arabicPeriod"/>
            </a:pPr>
            <a:r>
              <a:rPr lang="mi-NZ" dirty="0" err="1"/>
              <a:t>Colonisation</a:t>
            </a:r>
            <a:r>
              <a:rPr lang="mi-NZ" dirty="0"/>
              <a:t> </a:t>
            </a:r>
            <a:r>
              <a:rPr lang="mi-NZ" dirty="0" err="1"/>
              <a:t>meant</a:t>
            </a:r>
            <a:r>
              <a:rPr lang="mi-NZ" dirty="0"/>
              <a:t> </a:t>
            </a:r>
            <a:r>
              <a:rPr lang="mi-NZ" dirty="0" err="1"/>
              <a:t>that</a:t>
            </a:r>
            <a:r>
              <a:rPr lang="mi-NZ" dirty="0"/>
              <a:t> Māori </a:t>
            </a:r>
            <a:r>
              <a:rPr lang="mi-NZ" dirty="0" err="1"/>
              <a:t>ways</a:t>
            </a:r>
            <a:r>
              <a:rPr lang="mi-NZ" dirty="0"/>
              <a:t> </a:t>
            </a:r>
            <a:r>
              <a:rPr lang="mi-NZ" dirty="0" err="1"/>
              <a:t>of</a:t>
            </a:r>
            <a:r>
              <a:rPr lang="mi-NZ" dirty="0"/>
              <a:t> </a:t>
            </a:r>
            <a:r>
              <a:rPr lang="mi-NZ" dirty="0" err="1"/>
              <a:t>being</a:t>
            </a:r>
            <a:r>
              <a:rPr lang="mi-NZ" dirty="0"/>
              <a:t> were </a:t>
            </a:r>
            <a:r>
              <a:rPr lang="mi-NZ" dirty="0" err="1"/>
              <a:t>not</a:t>
            </a:r>
            <a:r>
              <a:rPr lang="mi-NZ" dirty="0"/>
              <a:t> </a:t>
            </a:r>
            <a:r>
              <a:rPr lang="mi-NZ" dirty="0" err="1"/>
              <a:t>valued</a:t>
            </a:r>
            <a:r>
              <a:rPr lang="mi-NZ" dirty="0"/>
              <a:t> and </a:t>
            </a:r>
            <a:r>
              <a:rPr lang="mi-NZ" dirty="0" err="1"/>
              <a:t>therefore</a:t>
            </a:r>
            <a:r>
              <a:rPr lang="mi-NZ" dirty="0"/>
              <a:t> Māori </a:t>
            </a:r>
            <a:r>
              <a:rPr lang="mi-NZ" dirty="0" err="1"/>
              <a:t>have</a:t>
            </a:r>
            <a:r>
              <a:rPr lang="mi-NZ" dirty="0"/>
              <a:t> </a:t>
            </a:r>
            <a:r>
              <a:rPr lang="mi-NZ" dirty="0" err="1"/>
              <a:t>struggled</a:t>
            </a:r>
            <a:r>
              <a:rPr lang="mi-NZ" dirty="0"/>
              <a:t> to </a:t>
            </a:r>
            <a:r>
              <a:rPr lang="mi-NZ" dirty="0" err="1"/>
              <a:t>see</a:t>
            </a:r>
            <a:r>
              <a:rPr lang="mi-NZ" dirty="0"/>
              <a:t> </a:t>
            </a:r>
            <a:r>
              <a:rPr lang="mi-NZ" dirty="0" err="1"/>
              <a:t>their</a:t>
            </a:r>
            <a:r>
              <a:rPr lang="mi-NZ" dirty="0"/>
              <a:t> </a:t>
            </a:r>
            <a:r>
              <a:rPr lang="mi-NZ" dirty="0" err="1"/>
              <a:t>culture</a:t>
            </a:r>
            <a:r>
              <a:rPr lang="mi-NZ" dirty="0"/>
              <a:t>, </a:t>
            </a:r>
            <a:r>
              <a:rPr lang="mi-NZ" dirty="0" err="1"/>
              <a:t>language</a:t>
            </a:r>
            <a:r>
              <a:rPr lang="mi-NZ" dirty="0"/>
              <a:t> and </a:t>
            </a:r>
            <a:r>
              <a:rPr lang="mi-NZ" dirty="0" err="1"/>
              <a:t>land</a:t>
            </a:r>
            <a:r>
              <a:rPr lang="mi-NZ" dirty="0"/>
              <a:t> </a:t>
            </a:r>
            <a:r>
              <a:rPr lang="mi-NZ" dirty="0" err="1"/>
              <a:t>rights</a:t>
            </a:r>
            <a:r>
              <a:rPr lang="mi-NZ" dirty="0"/>
              <a:t> (taonga) </a:t>
            </a:r>
            <a:r>
              <a:rPr lang="mi-NZ" dirty="0" err="1"/>
              <a:t>acknowledged</a:t>
            </a:r>
            <a:r>
              <a:rPr lang="mi-NZ" dirty="0"/>
              <a:t> and </a:t>
            </a:r>
            <a:r>
              <a:rPr lang="mi-NZ" dirty="0" err="1"/>
              <a:t>valued</a:t>
            </a:r>
            <a:r>
              <a:rPr lang="mi-NZ" dirty="0"/>
              <a:t>. </a:t>
            </a:r>
            <a:r>
              <a:rPr lang="mi-NZ" dirty="0" err="1"/>
              <a:t>This</a:t>
            </a:r>
            <a:r>
              <a:rPr lang="mi-NZ" dirty="0"/>
              <a:t> </a:t>
            </a:r>
            <a:r>
              <a:rPr lang="mi-NZ" dirty="0" err="1"/>
              <a:t>creates</a:t>
            </a:r>
            <a:r>
              <a:rPr lang="mi-NZ" dirty="0"/>
              <a:t> a </a:t>
            </a:r>
            <a:r>
              <a:rPr lang="mi-NZ" dirty="0" err="1"/>
              <a:t>highly</a:t>
            </a:r>
            <a:r>
              <a:rPr lang="mi-NZ" dirty="0"/>
              <a:t> </a:t>
            </a:r>
            <a:r>
              <a:rPr lang="mi-NZ" dirty="0" err="1"/>
              <a:t>disempowered</a:t>
            </a:r>
            <a:r>
              <a:rPr lang="mi-NZ" dirty="0"/>
              <a:t> </a:t>
            </a:r>
            <a:r>
              <a:rPr lang="mi-NZ" dirty="0" err="1"/>
              <a:t>place</a:t>
            </a:r>
            <a:r>
              <a:rPr lang="mi-NZ" dirty="0"/>
              <a:t> </a:t>
            </a:r>
            <a:r>
              <a:rPr lang="mi-NZ" dirty="0" err="1"/>
              <a:t>in</a:t>
            </a:r>
            <a:r>
              <a:rPr lang="mi-NZ" dirty="0"/>
              <a:t> </a:t>
            </a:r>
            <a:r>
              <a:rPr lang="mi-NZ" dirty="0" err="1"/>
              <a:t>which</a:t>
            </a:r>
            <a:r>
              <a:rPr lang="mi-NZ" dirty="0"/>
              <a:t> to </a:t>
            </a:r>
            <a:r>
              <a:rPr lang="mi-NZ" dirty="0" err="1"/>
              <a:t>live</a:t>
            </a:r>
            <a:r>
              <a:rPr lang="mi-NZ" dirty="0"/>
              <a:t> and </a:t>
            </a:r>
            <a:r>
              <a:rPr lang="mi-NZ" dirty="0" err="1"/>
              <a:t>grow</a:t>
            </a:r>
            <a:r>
              <a:rPr lang="mi-NZ" dirty="0"/>
              <a:t>.</a:t>
            </a:r>
          </a:p>
          <a:p>
            <a:pPr marL="228600" indent="-228600">
              <a:buFont typeface="+mj-lt"/>
              <a:buAutoNum type="arabicPeriod"/>
            </a:pPr>
            <a:r>
              <a:rPr lang="mi-NZ" dirty="0" err="1"/>
              <a:t>Transmission</a:t>
            </a:r>
            <a:r>
              <a:rPr lang="mi-NZ" dirty="0"/>
              <a:t> </a:t>
            </a:r>
            <a:r>
              <a:rPr lang="mi-NZ" dirty="0" err="1"/>
              <a:t>of</a:t>
            </a:r>
            <a:r>
              <a:rPr lang="mi-NZ" dirty="0"/>
              <a:t> </a:t>
            </a:r>
            <a:r>
              <a:rPr lang="mi-NZ" dirty="0" err="1"/>
              <a:t>information</a:t>
            </a:r>
            <a:r>
              <a:rPr lang="mi-NZ" dirty="0"/>
              <a:t>; pūrākau (</a:t>
            </a:r>
            <a:r>
              <a:rPr lang="mi-NZ" dirty="0" err="1"/>
              <a:t>symbolic</a:t>
            </a:r>
            <a:r>
              <a:rPr lang="mi-NZ" dirty="0"/>
              <a:t> </a:t>
            </a:r>
            <a:r>
              <a:rPr lang="mi-NZ" dirty="0" err="1"/>
              <a:t>storytelling</a:t>
            </a:r>
            <a:r>
              <a:rPr lang="mi-NZ" dirty="0"/>
              <a:t> – kōwhaiwhai, </a:t>
            </a:r>
            <a:r>
              <a:rPr lang="mi-NZ" dirty="0" err="1"/>
              <a:t>carvings</a:t>
            </a:r>
            <a:r>
              <a:rPr lang="mi-NZ" dirty="0"/>
              <a:t>, </a:t>
            </a:r>
            <a:r>
              <a:rPr lang="mi-NZ" dirty="0" err="1"/>
              <a:t>etc</a:t>
            </a:r>
            <a:r>
              <a:rPr lang="mi-NZ" dirty="0"/>
              <a:t> are </a:t>
            </a:r>
            <a:r>
              <a:rPr lang="mi-NZ" dirty="0" err="1"/>
              <a:t>examples</a:t>
            </a:r>
            <a:r>
              <a:rPr lang="mi-NZ" dirty="0"/>
              <a:t>), whakataukī (</a:t>
            </a:r>
            <a:r>
              <a:rPr lang="mi-NZ" dirty="0" err="1"/>
              <a:t>proverbs</a:t>
            </a:r>
            <a:r>
              <a:rPr lang="mi-NZ" dirty="0"/>
              <a:t> and </a:t>
            </a:r>
            <a:r>
              <a:rPr lang="mi-NZ" dirty="0" err="1"/>
              <a:t>sayings</a:t>
            </a:r>
            <a:r>
              <a:rPr lang="mi-NZ" dirty="0"/>
              <a:t>, </a:t>
            </a:r>
            <a:r>
              <a:rPr lang="mi-NZ" dirty="0" err="1"/>
              <a:t>help</a:t>
            </a:r>
            <a:r>
              <a:rPr lang="mi-NZ" dirty="0"/>
              <a:t> to </a:t>
            </a:r>
            <a:r>
              <a:rPr lang="mi-NZ" dirty="0" err="1"/>
              <a:t>understand</a:t>
            </a:r>
            <a:r>
              <a:rPr lang="mi-NZ" dirty="0"/>
              <a:t> Māori </a:t>
            </a:r>
            <a:r>
              <a:rPr lang="mi-NZ" dirty="0" err="1"/>
              <a:t>values</a:t>
            </a:r>
            <a:r>
              <a:rPr lang="mi-NZ" dirty="0"/>
              <a:t> and </a:t>
            </a:r>
            <a:r>
              <a:rPr lang="mi-NZ" dirty="0" err="1"/>
              <a:t>ways</a:t>
            </a:r>
            <a:r>
              <a:rPr lang="mi-NZ" dirty="0"/>
              <a:t> </a:t>
            </a:r>
            <a:r>
              <a:rPr lang="mi-NZ" dirty="0" err="1"/>
              <a:t>of</a:t>
            </a:r>
            <a:r>
              <a:rPr lang="mi-NZ" dirty="0"/>
              <a:t> </a:t>
            </a:r>
            <a:r>
              <a:rPr lang="mi-NZ" dirty="0" err="1"/>
              <a:t>being</a:t>
            </a:r>
            <a:r>
              <a:rPr lang="mi-NZ" dirty="0"/>
              <a:t>, waiata (</a:t>
            </a:r>
            <a:r>
              <a:rPr lang="mi-NZ" dirty="0" err="1"/>
              <a:t>songs</a:t>
            </a:r>
            <a:r>
              <a:rPr lang="mi-NZ" dirty="0"/>
              <a:t> and </a:t>
            </a:r>
            <a:r>
              <a:rPr lang="mi-NZ" dirty="0" err="1"/>
              <a:t>chants</a:t>
            </a:r>
            <a:r>
              <a:rPr lang="mi-NZ" dirty="0"/>
              <a:t> – </a:t>
            </a:r>
            <a:r>
              <a:rPr lang="mi-NZ" dirty="0" err="1"/>
              <a:t>very</a:t>
            </a:r>
            <a:r>
              <a:rPr lang="mi-NZ" dirty="0"/>
              <a:t> </a:t>
            </a:r>
            <a:r>
              <a:rPr lang="mi-NZ" dirty="0" err="1"/>
              <a:t>easy</a:t>
            </a:r>
            <a:r>
              <a:rPr lang="mi-NZ" dirty="0"/>
              <a:t> </a:t>
            </a:r>
            <a:r>
              <a:rPr lang="mi-NZ" dirty="0" err="1"/>
              <a:t>ways</a:t>
            </a:r>
            <a:r>
              <a:rPr lang="mi-NZ" dirty="0"/>
              <a:t> </a:t>
            </a:r>
            <a:r>
              <a:rPr lang="mi-NZ" dirty="0" err="1"/>
              <a:t>of</a:t>
            </a:r>
            <a:r>
              <a:rPr lang="mi-NZ" dirty="0"/>
              <a:t> </a:t>
            </a:r>
            <a:r>
              <a:rPr lang="mi-NZ" dirty="0" err="1"/>
              <a:t>both</a:t>
            </a:r>
            <a:r>
              <a:rPr lang="mi-NZ" dirty="0"/>
              <a:t> </a:t>
            </a:r>
            <a:r>
              <a:rPr lang="mi-NZ" dirty="0" err="1"/>
              <a:t>transmitting</a:t>
            </a:r>
            <a:r>
              <a:rPr lang="mi-NZ" dirty="0"/>
              <a:t> and </a:t>
            </a:r>
            <a:r>
              <a:rPr lang="mi-NZ" dirty="0" err="1"/>
              <a:t>learning</a:t>
            </a:r>
            <a:r>
              <a:rPr lang="mi-NZ" dirty="0"/>
              <a:t> </a:t>
            </a:r>
            <a:r>
              <a:rPr lang="mi-NZ" dirty="0" err="1"/>
              <a:t>knowledge</a:t>
            </a:r>
            <a:r>
              <a:rPr lang="mi-NZ" dirty="0"/>
              <a:t>), whakapapa (</a:t>
            </a:r>
            <a:r>
              <a:rPr lang="mi-NZ" dirty="0" err="1"/>
              <a:t>genealogy</a:t>
            </a:r>
            <a:r>
              <a:rPr lang="mi-NZ" dirty="0"/>
              <a:t> </a:t>
            </a:r>
            <a:r>
              <a:rPr lang="mi-NZ" dirty="0" err="1"/>
              <a:t>recitations</a:t>
            </a:r>
            <a:r>
              <a:rPr lang="mi-NZ" dirty="0"/>
              <a:t> – for a </a:t>
            </a:r>
            <a:r>
              <a:rPr lang="mi-NZ" dirty="0" err="1"/>
              <a:t>child</a:t>
            </a:r>
            <a:r>
              <a:rPr lang="mi-NZ" dirty="0"/>
              <a:t> to </a:t>
            </a:r>
            <a:r>
              <a:rPr lang="mi-NZ" dirty="0" err="1"/>
              <a:t>understand</a:t>
            </a:r>
            <a:r>
              <a:rPr lang="mi-NZ" dirty="0"/>
              <a:t> where </a:t>
            </a:r>
            <a:r>
              <a:rPr lang="mi-NZ" dirty="0" err="1"/>
              <a:t>they</a:t>
            </a:r>
            <a:r>
              <a:rPr lang="mi-NZ" dirty="0"/>
              <a:t> </a:t>
            </a:r>
            <a:r>
              <a:rPr lang="mi-NZ" dirty="0" err="1"/>
              <a:t>come</a:t>
            </a:r>
            <a:r>
              <a:rPr lang="mi-NZ" dirty="0"/>
              <a:t> </a:t>
            </a:r>
            <a:r>
              <a:rPr lang="mi-NZ" dirty="0" err="1"/>
              <a:t>from</a:t>
            </a:r>
            <a:r>
              <a:rPr lang="mi-NZ" dirty="0"/>
              <a:t>, </a:t>
            </a:r>
            <a:r>
              <a:rPr lang="mi-NZ" dirty="0" err="1"/>
              <a:t>offers</a:t>
            </a:r>
            <a:r>
              <a:rPr lang="mi-NZ" dirty="0"/>
              <a:t> mana and </a:t>
            </a:r>
            <a:r>
              <a:rPr lang="mi-NZ" dirty="0" err="1"/>
              <a:t>empowerment</a:t>
            </a:r>
            <a:r>
              <a:rPr lang="mi-NZ" dirty="0"/>
              <a:t>, a </a:t>
            </a:r>
            <a:r>
              <a:rPr lang="mi-NZ" dirty="0" err="1"/>
              <a:t>place</a:t>
            </a:r>
            <a:r>
              <a:rPr lang="mi-NZ" dirty="0"/>
              <a:t> to </a:t>
            </a:r>
            <a:r>
              <a:rPr lang="mi-NZ" dirty="0" err="1"/>
              <a:t>stand</a:t>
            </a:r>
            <a:r>
              <a:rPr lang="mi-NZ" dirty="0"/>
              <a:t> </a:t>
            </a:r>
            <a:r>
              <a:rPr lang="mi-NZ" dirty="0" err="1"/>
              <a:t>on</a:t>
            </a:r>
            <a:r>
              <a:rPr lang="mi-NZ" dirty="0"/>
              <a:t> </a:t>
            </a:r>
            <a:r>
              <a:rPr lang="mi-NZ" dirty="0" err="1"/>
              <a:t>the</a:t>
            </a:r>
            <a:r>
              <a:rPr lang="mi-NZ" dirty="0"/>
              <a:t> </a:t>
            </a:r>
            <a:r>
              <a:rPr lang="mi-NZ" dirty="0" err="1"/>
              <a:t>shoulders</a:t>
            </a:r>
            <a:r>
              <a:rPr lang="mi-NZ" dirty="0"/>
              <a:t> </a:t>
            </a:r>
            <a:r>
              <a:rPr lang="mi-NZ" dirty="0" err="1"/>
              <a:t>of</a:t>
            </a:r>
            <a:r>
              <a:rPr lang="mi-NZ" dirty="0"/>
              <a:t> </a:t>
            </a:r>
            <a:r>
              <a:rPr lang="mi-NZ" dirty="0" err="1"/>
              <a:t>their</a:t>
            </a:r>
            <a:r>
              <a:rPr lang="mi-NZ" dirty="0"/>
              <a:t> </a:t>
            </a:r>
            <a:r>
              <a:rPr lang="mi-NZ" dirty="0" err="1"/>
              <a:t>ancestors</a:t>
            </a:r>
            <a:r>
              <a:rPr lang="mi-NZ" dirty="0"/>
              <a:t>), whakairo (</a:t>
            </a:r>
            <a:r>
              <a:rPr lang="mi-NZ" dirty="0" err="1"/>
              <a:t>carvings</a:t>
            </a:r>
            <a:r>
              <a:rPr lang="mi-NZ" dirty="0"/>
              <a:t>, </a:t>
            </a:r>
            <a:r>
              <a:rPr lang="mi-NZ" dirty="0" err="1"/>
              <a:t>traditionally</a:t>
            </a:r>
            <a:r>
              <a:rPr lang="mi-NZ" dirty="0"/>
              <a:t> </a:t>
            </a:r>
            <a:r>
              <a:rPr lang="mi-NZ" dirty="0" err="1"/>
              <a:t>in</a:t>
            </a:r>
            <a:r>
              <a:rPr lang="mi-NZ" dirty="0"/>
              <a:t> </a:t>
            </a:r>
            <a:r>
              <a:rPr lang="mi-NZ" dirty="0" err="1"/>
              <a:t>bone</a:t>
            </a:r>
            <a:r>
              <a:rPr lang="mi-NZ" dirty="0"/>
              <a:t>, </a:t>
            </a:r>
            <a:r>
              <a:rPr lang="mi-NZ" dirty="0" err="1"/>
              <a:t>stone</a:t>
            </a:r>
            <a:r>
              <a:rPr lang="mi-NZ" dirty="0"/>
              <a:t> Pounamu and </a:t>
            </a:r>
            <a:r>
              <a:rPr lang="mi-NZ" dirty="0" err="1"/>
              <a:t>wood</a:t>
            </a:r>
            <a:r>
              <a:rPr lang="mi-NZ" dirty="0"/>
              <a:t> – </a:t>
            </a:r>
            <a:r>
              <a:rPr lang="mi-NZ" dirty="0" err="1"/>
              <a:t>also</a:t>
            </a:r>
            <a:r>
              <a:rPr lang="mi-NZ" dirty="0"/>
              <a:t> </a:t>
            </a:r>
            <a:r>
              <a:rPr lang="mi-NZ" dirty="0" err="1"/>
              <a:t>used</a:t>
            </a:r>
            <a:r>
              <a:rPr lang="mi-NZ" dirty="0"/>
              <a:t> </a:t>
            </a:r>
            <a:r>
              <a:rPr lang="mi-NZ" dirty="0" err="1"/>
              <a:t>as</a:t>
            </a:r>
            <a:r>
              <a:rPr lang="mi-NZ" dirty="0"/>
              <a:t> </a:t>
            </a:r>
            <a:r>
              <a:rPr lang="mi-NZ" dirty="0" err="1"/>
              <a:t>symbolic</a:t>
            </a:r>
            <a:r>
              <a:rPr lang="mi-NZ" dirty="0"/>
              <a:t> </a:t>
            </a:r>
            <a:r>
              <a:rPr lang="mi-NZ" dirty="0" err="1"/>
              <a:t>connection</a:t>
            </a:r>
            <a:r>
              <a:rPr lang="mi-NZ" dirty="0"/>
              <a:t> or </a:t>
            </a:r>
            <a:r>
              <a:rPr lang="mi-NZ" dirty="0" err="1"/>
              <a:t>story</a:t>
            </a:r>
            <a:r>
              <a:rPr lang="mi-NZ" dirty="0"/>
              <a:t> </a:t>
            </a:r>
            <a:r>
              <a:rPr lang="mi-NZ" dirty="0" err="1"/>
              <a:t>telling</a:t>
            </a:r>
            <a:r>
              <a:rPr lang="mi-NZ" dirty="0"/>
              <a:t>), haka (</a:t>
            </a:r>
            <a:r>
              <a:rPr lang="mi-NZ" dirty="0" err="1"/>
              <a:t>dance</a:t>
            </a:r>
            <a:r>
              <a:rPr lang="mi-NZ" dirty="0"/>
              <a:t>, </a:t>
            </a:r>
            <a:r>
              <a:rPr lang="mi-NZ" dirty="0" err="1"/>
              <a:t>think</a:t>
            </a:r>
            <a:r>
              <a:rPr lang="mi-NZ" dirty="0"/>
              <a:t> </a:t>
            </a:r>
            <a:r>
              <a:rPr lang="mi-NZ" dirty="0" err="1"/>
              <a:t>of</a:t>
            </a:r>
            <a:r>
              <a:rPr lang="mi-NZ" dirty="0"/>
              <a:t> </a:t>
            </a:r>
            <a:r>
              <a:rPr lang="mi-NZ" dirty="0" err="1"/>
              <a:t>the</a:t>
            </a:r>
            <a:r>
              <a:rPr lang="mi-NZ" dirty="0"/>
              <a:t> </a:t>
            </a:r>
            <a:r>
              <a:rPr lang="mi-NZ" dirty="0" err="1"/>
              <a:t>all</a:t>
            </a:r>
            <a:r>
              <a:rPr lang="mi-NZ" dirty="0"/>
              <a:t> </a:t>
            </a:r>
            <a:r>
              <a:rPr lang="mi-NZ" dirty="0" err="1"/>
              <a:t>blacks</a:t>
            </a:r>
            <a:r>
              <a:rPr lang="mi-NZ" dirty="0"/>
              <a:t>!, </a:t>
            </a:r>
            <a:r>
              <a:rPr lang="mi-NZ" dirty="0" err="1"/>
              <a:t>traditional</a:t>
            </a:r>
            <a:r>
              <a:rPr lang="mi-NZ" dirty="0"/>
              <a:t> </a:t>
            </a:r>
            <a:r>
              <a:rPr lang="mi-NZ" dirty="0" err="1"/>
              <a:t>use</a:t>
            </a:r>
            <a:r>
              <a:rPr lang="mi-NZ" dirty="0"/>
              <a:t> </a:t>
            </a:r>
            <a:r>
              <a:rPr lang="mi-NZ" dirty="0" err="1"/>
              <a:t>was</a:t>
            </a:r>
            <a:r>
              <a:rPr lang="mi-NZ" dirty="0"/>
              <a:t> </a:t>
            </a:r>
            <a:r>
              <a:rPr lang="mi-NZ" dirty="0" err="1"/>
              <a:t>as</a:t>
            </a:r>
            <a:r>
              <a:rPr lang="mi-NZ" dirty="0"/>
              <a:t> </a:t>
            </a:r>
            <a:r>
              <a:rPr lang="mi-NZ" dirty="0" err="1"/>
              <a:t>part</a:t>
            </a:r>
            <a:r>
              <a:rPr lang="mi-NZ" dirty="0"/>
              <a:t> </a:t>
            </a:r>
            <a:r>
              <a:rPr lang="mi-NZ" dirty="0" err="1"/>
              <a:t>of</a:t>
            </a:r>
            <a:r>
              <a:rPr lang="mi-NZ" dirty="0"/>
              <a:t> </a:t>
            </a:r>
            <a:r>
              <a:rPr lang="mi-NZ" dirty="0" err="1"/>
              <a:t>the</a:t>
            </a:r>
            <a:r>
              <a:rPr lang="mi-NZ" dirty="0"/>
              <a:t> </a:t>
            </a:r>
            <a:r>
              <a:rPr lang="mi-NZ" dirty="0" err="1"/>
              <a:t>ritual</a:t>
            </a:r>
            <a:r>
              <a:rPr lang="mi-NZ" dirty="0"/>
              <a:t> </a:t>
            </a:r>
            <a:r>
              <a:rPr lang="mi-NZ" dirty="0" err="1"/>
              <a:t>of</a:t>
            </a:r>
            <a:r>
              <a:rPr lang="mi-NZ" dirty="0"/>
              <a:t> </a:t>
            </a:r>
            <a:r>
              <a:rPr lang="mi-NZ" dirty="0" err="1"/>
              <a:t>coming</a:t>
            </a:r>
            <a:r>
              <a:rPr lang="mi-NZ" dirty="0"/>
              <a:t> </a:t>
            </a:r>
            <a:r>
              <a:rPr lang="mi-NZ" dirty="0" err="1"/>
              <a:t>together</a:t>
            </a:r>
            <a:r>
              <a:rPr lang="mi-NZ" dirty="0"/>
              <a:t>, </a:t>
            </a:r>
            <a:r>
              <a:rPr lang="mi-NZ" dirty="0" err="1"/>
              <a:t>maybe</a:t>
            </a:r>
            <a:r>
              <a:rPr lang="mi-NZ" dirty="0"/>
              <a:t> a </a:t>
            </a:r>
            <a:r>
              <a:rPr lang="mi-NZ" dirty="0" err="1"/>
              <a:t>chief</a:t>
            </a:r>
            <a:r>
              <a:rPr lang="mi-NZ" dirty="0"/>
              <a:t> or manuhiri (</a:t>
            </a:r>
            <a:r>
              <a:rPr lang="mi-NZ" dirty="0" err="1"/>
              <a:t>visitor</a:t>
            </a:r>
            <a:r>
              <a:rPr lang="mi-NZ" dirty="0"/>
              <a:t>) </a:t>
            </a:r>
            <a:r>
              <a:rPr lang="mi-NZ" dirty="0" err="1"/>
              <a:t>was</a:t>
            </a:r>
            <a:r>
              <a:rPr lang="mi-NZ" dirty="0"/>
              <a:t> </a:t>
            </a:r>
            <a:r>
              <a:rPr lang="mi-NZ" dirty="0" err="1"/>
              <a:t>visiting</a:t>
            </a:r>
            <a:r>
              <a:rPr lang="mi-NZ" dirty="0"/>
              <a:t> </a:t>
            </a:r>
            <a:r>
              <a:rPr lang="mi-NZ" dirty="0" err="1"/>
              <a:t>another</a:t>
            </a:r>
            <a:r>
              <a:rPr lang="mi-NZ" dirty="0"/>
              <a:t> </a:t>
            </a:r>
            <a:r>
              <a:rPr lang="mi-NZ" dirty="0" err="1"/>
              <a:t>tribe</a:t>
            </a:r>
            <a:r>
              <a:rPr lang="mi-NZ" dirty="0"/>
              <a:t>), karakia (</a:t>
            </a:r>
            <a:r>
              <a:rPr lang="mi-NZ" dirty="0" err="1"/>
              <a:t>prayer</a:t>
            </a:r>
            <a:r>
              <a:rPr lang="mi-NZ" dirty="0"/>
              <a:t> </a:t>
            </a:r>
            <a:r>
              <a:rPr lang="mi-NZ" dirty="0" err="1"/>
              <a:t>used</a:t>
            </a:r>
            <a:r>
              <a:rPr lang="mi-NZ" dirty="0"/>
              <a:t> to </a:t>
            </a:r>
            <a:r>
              <a:rPr lang="mi-NZ" dirty="0" err="1"/>
              <a:t>settle</a:t>
            </a:r>
            <a:r>
              <a:rPr lang="mi-NZ" dirty="0"/>
              <a:t>), and pakiwaitara (</a:t>
            </a:r>
            <a:r>
              <a:rPr lang="mi-NZ" dirty="0" err="1"/>
              <a:t>oral</a:t>
            </a:r>
            <a:r>
              <a:rPr lang="mi-NZ" dirty="0"/>
              <a:t> </a:t>
            </a:r>
            <a:r>
              <a:rPr lang="mi-NZ" dirty="0" err="1"/>
              <a:t>story</a:t>
            </a:r>
            <a:r>
              <a:rPr lang="mi-NZ" dirty="0"/>
              <a:t> </a:t>
            </a:r>
            <a:r>
              <a:rPr lang="mi-NZ" dirty="0" err="1"/>
              <a:t>telling</a:t>
            </a:r>
            <a:r>
              <a:rPr lang="mi-NZ" dirty="0"/>
              <a:t>).</a:t>
            </a:r>
          </a:p>
          <a:p>
            <a:r>
              <a:rPr lang="mi-NZ" dirty="0"/>
              <a:t> </a:t>
            </a:r>
          </a:p>
          <a:p>
            <a:endParaRPr lang="mi-NZ" dirty="0"/>
          </a:p>
          <a:p>
            <a:endParaRPr lang="mi-NZ" dirty="0"/>
          </a:p>
        </p:txBody>
      </p:sp>
      <p:sp>
        <p:nvSpPr>
          <p:cNvPr id="4" name="Slide Number Placeholder 3"/>
          <p:cNvSpPr>
            <a:spLocks noGrp="1"/>
          </p:cNvSpPr>
          <p:nvPr>
            <p:ph type="sldNum" sz="quarter" idx="5"/>
          </p:nvPr>
        </p:nvSpPr>
        <p:spPr/>
        <p:txBody>
          <a:bodyPr/>
          <a:lstStyle/>
          <a:p>
            <a:fld id="{937BB014-F765-48E5-9514-7597964E9E43}" type="slidenum">
              <a:rPr lang="mi-NZ" smtClean="0"/>
              <a:t>27</a:t>
            </a:fld>
            <a:endParaRPr lang="mi-NZ"/>
          </a:p>
        </p:txBody>
      </p:sp>
    </p:spTree>
    <p:extLst>
      <p:ext uri="{BB962C8B-B14F-4D97-AF65-F5344CB8AC3E}">
        <p14:creationId xmlns:p14="http://schemas.microsoft.com/office/powerpoint/2010/main" val="1973557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NZ" b="0" i="0" dirty="0">
              <a:solidFill>
                <a:srgbClr val="373A3C"/>
              </a:solidFill>
              <a:effectLst/>
              <a:latin typeface="-apple-system"/>
            </a:endParaRPr>
          </a:p>
        </p:txBody>
      </p:sp>
      <p:sp>
        <p:nvSpPr>
          <p:cNvPr id="4" name="Slide Number Placeholder 3"/>
          <p:cNvSpPr>
            <a:spLocks noGrp="1"/>
          </p:cNvSpPr>
          <p:nvPr>
            <p:ph type="sldNum" sz="quarter" idx="5"/>
          </p:nvPr>
        </p:nvSpPr>
        <p:spPr/>
        <p:txBody>
          <a:bodyPr/>
          <a:lstStyle/>
          <a:p>
            <a:fld id="{8B4445CF-116A-4CD9-866C-355E19FD1DD7}" type="slidenum">
              <a:rPr lang="mi-NZ" smtClean="0"/>
              <a:t>5</a:t>
            </a:fld>
            <a:endParaRPr lang="mi-NZ"/>
          </a:p>
        </p:txBody>
      </p:sp>
    </p:spTree>
    <p:extLst>
      <p:ext uri="{BB962C8B-B14F-4D97-AF65-F5344CB8AC3E}">
        <p14:creationId xmlns:p14="http://schemas.microsoft.com/office/powerpoint/2010/main" val="40442935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mi-NZ" dirty="0" err="1"/>
              <a:t>Whiteboard</a:t>
            </a:r>
            <a:r>
              <a:rPr lang="mi-NZ" dirty="0"/>
              <a:t> </a:t>
            </a:r>
            <a:r>
              <a:rPr lang="mi-NZ" dirty="0" err="1"/>
              <a:t>exploration</a:t>
            </a:r>
            <a:endParaRPr lang="mi-NZ" dirty="0"/>
          </a:p>
          <a:p>
            <a:pPr marL="0" indent="0">
              <a:buFont typeface="+mj-lt"/>
              <a:buNone/>
            </a:pPr>
            <a:endParaRPr lang="mi-NZ" dirty="0"/>
          </a:p>
          <a:p>
            <a:pPr marL="0" indent="0">
              <a:buFont typeface="+mj-lt"/>
              <a:buNone/>
            </a:pPr>
            <a:endParaRPr lang="mi-NZ" dirty="0"/>
          </a:p>
        </p:txBody>
      </p:sp>
      <p:sp>
        <p:nvSpPr>
          <p:cNvPr id="4" name="Slide Number Placeholder 3"/>
          <p:cNvSpPr>
            <a:spLocks noGrp="1"/>
          </p:cNvSpPr>
          <p:nvPr>
            <p:ph type="sldNum" sz="quarter" idx="5"/>
          </p:nvPr>
        </p:nvSpPr>
        <p:spPr/>
        <p:txBody>
          <a:bodyPr/>
          <a:lstStyle/>
          <a:p>
            <a:fld id="{937BB014-F765-48E5-9514-7597964E9E43}" type="slidenum">
              <a:rPr lang="mi-NZ" smtClean="0"/>
              <a:t>28</a:t>
            </a:fld>
            <a:endParaRPr lang="mi-NZ"/>
          </a:p>
        </p:txBody>
      </p:sp>
    </p:spTree>
    <p:extLst>
      <p:ext uri="{BB962C8B-B14F-4D97-AF65-F5344CB8AC3E}">
        <p14:creationId xmlns:p14="http://schemas.microsoft.com/office/powerpoint/2010/main" val="2932714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In the Western world, it’s common to hear the phrase, child led curriculum, follow the child, the image of the child, etc. There’s a fundamental difference in </a:t>
            </a:r>
            <a:r>
              <a:rPr lang="en-NZ" dirty="0" err="1"/>
              <a:t>te</a:t>
            </a:r>
            <a:r>
              <a:rPr lang="en-NZ" dirty="0"/>
              <a:t> </a:t>
            </a:r>
            <a:r>
              <a:rPr lang="en-NZ" dirty="0" err="1"/>
              <a:t>ao</a:t>
            </a:r>
            <a:r>
              <a:rPr lang="en-NZ" dirty="0"/>
              <a:t> Māori; we still commit to being led by the child, but there’s an acknowledgement that there’s much more to each child than we can possibly know through observation, and there is a clue in </a:t>
            </a:r>
            <a:r>
              <a:rPr lang="en-NZ" dirty="0" err="1"/>
              <a:t>pepeha</a:t>
            </a:r>
            <a:r>
              <a:rPr lang="en-NZ" dirty="0"/>
              <a:t>.</a:t>
            </a:r>
          </a:p>
          <a:p>
            <a:endParaRPr lang="en-NZ" dirty="0"/>
          </a:p>
          <a:p>
            <a:r>
              <a:rPr lang="en-NZ" dirty="0"/>
              <a:t>Our mahi with </a:t>
            </a:r>
            <a:r>
              <a:rPr lang="en-NZ" dirty="0" err="1"/>
              <a:t>tamariki</a:t>
            </a:r>
            <a:r>
              <a:rPr lang="en-NZ" dirty="0"/>
              <a:t> is not all for the </a:t>
            </a:r>
            <a:r>
              <a:rPr lang="en-NZ" dirty="0" err="1"/>
              <a:t>tamariki</a:t>
            </a:r>
            <a:r>
              <a:rPr lang="en-NZ" dirty="0"/>
              <a:t>, as would tend to be the case using a western lens. Each </a:t>
            </a:r>
            <a:r>
              <a:rPr lang="en-NZ" dirty="0" err="1"/>
              <a:t>tamaiti</a:t>
            </a:r>
            <a:r>
              <a:rPr lang="en-NZ" dirty="0"/>
              <a:t> has connection to their past and their future. Each time they walk in our doors they are bringing great ancestors with them and the act of teaching and learning is for the ultimate benefit of the entire community.</a:t>
            </a:r>
          </a:p>
        </p:txBody>
      </p:sp>
      <p:sp>
        <p:nvSpPr>
          <p:cNvPr id="4" name="Slide Number Placeholder 3"/>
          <p:cNvSpPr>
            <a:spLocks noGrp="1"/>
          </p:cNvSpPr>
          <p:nvPr>
            <p:ph type="sldNum" sz="quarter" idx="5"/>
          </p:nvPr>
        </p:nvSpPr>
        <p:spPr/>
        <p:txBody>
          <a:bodyPr/>
          <a:lstStyle/>
          <a:p>
            <a:fld id="{0CA9CC4D-EB36-4A6E-82B8-3F78DE18D114}" type="slidenum">
              <a:rPr lang="en-NZ" smtClean="0"/>
              <a:t>29</a:t>
            </a:fld>
            <a:endParaRPr lang="en-NZ"/>
          </a:p>
        </p:txBody>
      </p:sp>
    </p:spTree>
    <p:extLst>
      <p:ext uri="{BB962C8B-B14F-4D97-AF65-F5344CB8AC3E}">
        <p14:creationId xmlns:p14="http://schemas.microsoft.com/office/powerpoint/2010/main" val="1003702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Tamariki Māori have spiritual connection to many aspects of the world around them. Mauri is a word that means life force and each human comes with their own mauri. Because it is of a spiritual nature, its strength is built upon by each of these things.</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Ngā Atua and their version of creation through the lens of </a:t>
            </a:r>
            <a:r>
              <a:rPr lang="en-NZ" dirty="0" err="1"/>
              <a:t>te</a:t>
            </a:r>
            <a:r>
              <a:rPr lang="en-NZ" dirty="0"/>
              <a:t> </a:t>
            </a:r>
            <a:r>
              <a:rPr lang="en-NZ" dirty="0" err="1"/>
              <a:t>ao</a:t>
            </a:r>
            <a:r>
              <a:rPr lang="en-NZ" dirty="0"/>
              <a:t> Māori, their relationships with flora and fauna as a sustainable resource.</a:t>
            </a:r>
          </a:p>
          <a:p>
            <a:r>
              <a:rPr lang="en-NZ" dirty="0"/>
              <a:t>Their marae, their </a:t>
            </a:r>
            <a:r>
              <a:rPr lang="en-NZ" dirty="0" err="1"/>
              <a:t>whānau</a:t>
            </a:r>
            <a:r>
              <a:rPr lang="en-NZ" dirty="0"/>
              <a:t>, </a:t>
            </a:r>
            <a:r>
              <a:rPr lang="en-NZ" dirty="0" err="1"/>
              <a:t>hapu</a:t>
            </a:r>
            <a:r>
              <a:rPr lang="en-NZ" dirty="0"/>
              <a:t> and iwi. The </a:t>
            </a:r>
            <a:r>
              <a:rPr lang="en-NZ" dirty="0" err="1"/>
              <a:t>urupā</a:t>
            </a:r>
            <a:r>
              <a:rPr lang="en-NZ" dirty="0"/>
              <a:t>. Culture, such as kapa haka, </a:t>
            </a:r>
            <a:r>
              <a:rPr lang="en-NZ" dirty="0" err="1"/>
              <a:t>raranga</a:t>
            </a:r>
            <a:r>
              <a:rPr lang="en-NZ" dirty="0"/>
              <a:t>, </a:t>
            </a:r>
            <a:r>
              <a:rPr lang="en-NZ" dirty="0" err="1"/>
              <a:t>hāngī</a:t>
            </a:r>
            <a:r>
              <a:rPr lang="en-NZ" dirty="0"/>
              <a:t>, </a:t>
            </a:r>
            <a:r>
              <a:rPr lang="en-NZ" dirty="0" err="1"/>
              <a:t>karakia</a:t>
            </a:r>
            <a:r>
              <a:rPr lang="en-NZ" dirty="0"/>
              <a:t>, </a:t>
            </a:r>
            <a:r>
              <a:rPr lang="en-NZ" dirty="0" err="1"/>
              <a:t>waita</a:t>
            </a:r>
            <a:r>
              <a:rPr lang="en-NZ" dirty="0"/>
              <a:t>, </a:t>
            </a:r>
            <a:r>
              <a:rPr lang="en-NZ" dirty="0" err="1"/>
              <a:t>pakiwaitara</a:t>
            </a:r>
            <a:r>
              <a:rPr lang="en-NZ" dirty="0"/>
              <a:t>, </a:t>
            </a:r>
            <a:r>
              <a:rPr lang="en-NZ" dirty="0" err="1"/>
              <a:t>whakatauki</a:t>
            </a:r>
            <a:r>
              <a:rPr lang="en-NZ" dirty="0"/>
              <a:t> – the verbal transmission of information through the generations.</a:t>
            </a:r>
          </a:p>
          <a:p>
            <a:r>
              <a:rPr lang="en-NZ" dirty="0" err="1"/>
              <a:t>Turangawaewae</a:t>
            </a:r>
            <a:r>
              <a:rPr lang="en-NZ" dirty="0"/>
              <a:t>, their spiritual place to stand – </a:t>
            </a:r>
            <a:r>
              <a:rPr lang="en-NZ" dirty="0" err="1"/>
              <a:t>Mauao</a:t>
            </a:r>
            <a:r>
              <a:rPr lang="en-NZ" dirty="0"/>
              <a:t>, Tauranga Moana, etc.</a:t>
            </a:r>
          </a:p>
          <a:p>
            <a:endParaRPr lang="en-NZ" dirty="0"/>
          </a:p>
          <a:p>
            <a:r>
              <a:rPr lang="en-NZ" dirty="0"/>
              <a:t>All of this is with them always and similarly, their education is for the benefit of all of this. </a:t>
            </a:r>
          </a:p>
        </p:txBody>
      </p:sp>
      <p:sp>
        <p:nvSpPr>
          <p:cNvPr id="4" name="Slide Number Placeholder 3"/>
          <p:cNvSpPr>
            <a:spLocks noGrp="1"/>
          </p:cNvSpPr>
          <p:nvPr>
            <p:ph type="sldNum" sz="quarter" idx="5"/>
          </p:nvPr>
        </p:nvSpPr>
        <p:spPr/>
        <p:txBody>
          <a:bodyPr/>
          <a:lstStyle/>
          <a:p>
            <a:fld id="{0CA9CC4D-EB36-4A6E-82B8-3F78DE18D114}" type="slidenum">
              <a:rPr lang="en-NZ" smtClean="0"/>
              <a:t>30</a:t>
            </a:fld>
            <a:endParaRPr lang="en-NZ"/>
          </a:p>
        </p:txBody>
      </p:sp>
    </p:spTree>
    <p:extLst>
      <p:ext uri="{BB962C8B-B14F-4D97-AF65-F5344CB8AC3E}">
        <p14:creationId xmlns:p14="http://schemas.microsoft.com/office/powerpoint/2010/main" val="3411052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dirty="0">
                <a:cs typeface="Calibri"/>
              </a:rPr>
              <a:t>Tuakana </a:t>
            </a:r>
            <a:r>
              <a:rPr lang="mi-NZ" dirty="0" err="1">
                <a:cs typeface="Calibri"/>
              </a:rPr>
              <a:t>elder</a:t>
            </a:r>
            <a:r>
              <a:rPr lang="mi-NZ" dirty="0">
                <a:cs typeface="Calibri"/>
              </a:rPr>
              <a:t> </a:t>
            </a:r>
            <a:r>
              <a:rPr lang="mi-NZ" dirty="0" err="1">
                <a:cs typeface="Calibri"/>
              </a:rPr>
              <a:t>brother</a:t>
            </a:r>
            <a:r>
              <a:rPr lang="mi-NZ" dirty="0">
                <a:cs typeface="Calibri"/>
              </a:rPr>
              <a:t> or </a:t>
            </a:r>
            <a:r>
              <a:rPr lang="mi-NZ" dirty="0" err="1">
                <a:cs typeface="Calibri"/>
              </a:rPr>
              <a:t>elder</a:t>
            </a:r>
            <a:r>
              <a:rPr lang="mi-NZ" dirty="0">
                <a:cs typeface="Calibri"/>
              </a:rPr>
              <a:t> </a:t>
            </a:r>
            <a:r>
              <a:rPr lang="mi-NZ" dirty="0" err="1">
                <a:cs typeface="Calibri"/>
              </a:rPr>
              <a:t>sister</a:t>
            </a:r>
            <a:r>
              <a:rPr lang="mi-NZ" dirty="0">
                <a:cs typeface="Calibri"/>
              </a:rPr>
              <a:t> - </a:t>
            </a:r>
            <a:r>
              <a:rPr lang="mi-NZ" dirty="0" err="1">
                <a:cs typeface="Calibri"/>
              </a:rPr>
              <a:t>same</a:t>
            </a:r>
            <a:r>
              <a:rPr lang="mi-NZ" dirty="0">
                <a:cs typeface="Calibri"/>
              </a:rPr>
              <a:t> </a:t>
            </a:r>
            <a:r>
              <a:rPr lang="mi-NZ" dirty="0" err="1">
                <a:cs typeface="Calibri"/>
              </a:rPr>
              <a:t>sex</a:t>
            </a:r>
            <a:endParaRPr lang="mi-NZ" dirty="0">
              <a:cs typeface="Calibri"/>
            </a:endParaRPr>
          </a:p>
          <a:p>
            <a:endParaRPr lang="mi-NZ" dirty="0">
              <a:cs typeface="Calibri"/>
            </a:endParaRPr>
          </a:p>
          <a:p>
            <a:r>
              <a:rPr lang="mi-NZ" dirty="0" err="1">
                <a:cs typeface="Calibri"/>
              </a:rPr>
              <a:t>This</a:t>
            </a:r>
            <a:r>
              <a:rPr lang="mi-NZ" dirty="0">
                <a:cs typeface="Calibri"/>
              </a:rPr>
              <a:t> </a:t>
            </a:r>
            <a:r>
              <a:rPr lang="mi-NZ" dirty="0" err="1">
                <a:cs typeface="Calibri"/>
              </a:rPr>
              <a:t>concept</a:t>
            </a:r>
            <a:r>
              <a:rPr lang="mi-NZ" dirty="0">
                <a:cs typeface="Calibri"/>
              </a:rPr>
              <a:t> </a:t>
            </a:r>
            <a:r>
              <a:rPr lang="mi-NZ" dirty="0" err="1">
                <a:cs typeface="Calibri"/>
              </a:rPr>
              <a:t>is</a:t>
            </a:r>
            <a:r>
              <a:rPr lang="mi-NZ" dirty="0">
                <a:cs typeface="Calibri"/>
              </a:rPr>
              <a:t> </a:t>
            </a:r>
            <a:r>
              <a:rPr lang="mi-NZ" dirty="0" err="1">
                <a:cs typeface="Calibri"/>
              </a:rPr>
              <a:t>an</a:t>
            </a:r>
            <a:r>
              <a:rPr lang="mi-NZ" dirty="0">
                <a:cs typeface="Calibri"/>
              </a:rPr>
              <a:t> </a:t>
            </a:r>
            <a:r>
              <a:rPr lang="mi-NZ" dirty="0" err="1">
                <a:cs typeface="Calibri"/>
              </a:rPr>
              <a:t>aspect</a:t>
            </a:r>
            <a:r>
              <a:rPr lang="mi-NZ" dirty="0">
                <a:cs typeface="Calibri"/>
              </a:rPr>
              <a:t> of </a:t>
            </a:r>
            <a:r>
              <a:rPr lang="mi-NZ" dirty="0" err="1">
                <a:cs typeface="Calibri"/>
              </a:rPr>
              <a:t>traditional</a:t>
            </a:r>
            <a:r>
              <a:rPr lang="mi-NZ" dirty="0">
                <a:cs typeface="Calibri"/>
              </a:rPr>
              <a:t> Māori </a:t>
            </a:r>
            <a:r>
              <a:rPr lang="mi-NZ" dirty="0" err="1">
                <a:cs typeface="Calibri"/>
              </a:rPr>
              <a:t>kinsip</a:t>
            </a:r>
            <a:r>
              <a:rPr lang="mi-NZ" dirty="0">
                <a:cs typeface="Calibri"/>
              </a:rPr>
              <a:t> and </a:t>
            </a:r>
            <a:r>
              <a:rPr lang="mi-NZ" dirty="0" err="1">
                <a:cs typeface="Calibri"/>
              </a:rPr>
              <a:t>communal</a:t>
            </a:r>
            <a:r>
              <a:rPr lang="mi-NZ" dirty="0">
                <a:cs typeface="Calibri"/>
              </a:rPr>
              <a:t> </a:t>
            </a:r>
            <a:r>
              <a:rPr lang="mi-NZ" dirty="0" err="1">
                <a:cs typeface="Calibri"/>
              </a:rPr>
              <a:t>child-rearing</a:t>
            </a:r>
            <a:r>
              <a:rPr lang="mi-NZ" dirty="0">
                <a:cs typeface="Calibri"/>
              </a:rPr>
              <a:t> </a:t>
            </a:r>
            <a:r>
              <a:rPr lang="mi-NZ" dirty="0" err="1">
                <a:cs typeface="Calibri"/>
              </a:rPr>
              <a:t>practice</a:t>
            </a:r>
            <a:r>
              <a:rPr lang="mi-NZ" dirty="0">
                <a:cs typeface="Calibri"/>
              </a:rPr>
              <a:t> </a:t>
            </a:r>
            <a:r>
              <a:rPr lang="mi-NZ" dirty="0" err="1">
                <a:cs typeface="Calibri"/>
              </a:rPr>
              <a:t>that</a:t>
            </a:r>
            <a:r>
              <a:rPr lang="mi-NZ" dirty="0">
                <a:cs typeface="Calibri"/>
              </a:rPr>
              <a:t> </a:t>
            </a:r>
            <a:r>
              <a:rPr lang="mi-NZ" dirty="0" err="1">
                <a:cs typeface="Calibri"/>
              </a:rPr>
              <a:t>is</a:t>
            </a:r>
            <a:r>
              <a:rPr lang="mi-NZ" dirty="0">
                <a:cs typeface="Calibri"/>
              </a:rPr>
              <a:t> </a:t>
            </a:r>
            <a:r>
              <a:rPr lang="mi-NZ" dirty="0" err="1">
                <a:cs typeface="Calibri"/>
              </a:rPr>
              <a:t>able</a:t>
            </a:r>
            <a:r>
              <a:rPr lang="mi-NZ" dirty="0">
                <a:cs typeface="Calibri"/>
              </a:rPr>
              <a:t> to </a:t>
            </a:r>
            <a:r>
              <a:rPr lang="mi-NZ" dirty="0" err="1">
                <a:cs typeface="Calibri"/>
              </a:rPr>
              <a:t>be</a:t>
            </a:r>
            <a:r>
              <a:rPr lang="mi-NZ" dirty="0">
                <a:cs typeface="Calibri"/>
              </a:rPr>
              <a:t> </a:t>
            </a:r>
            <a:r>
              <a:rPr lang="mi-NZ" dirty="0" err="1">
                <a:cs typeface="Calibri"/>
              </a:rPr>
              <a:t>evidenced</a:t>
            </a:r>
            <a:r>
              <a:rPr lang="mi-NZ" dirty="0">
                <a:cs typeface="Calibri"/>
              </a:rPr>
              <a:t> </a:t>
            </a:r>
            <a:r>
              <a:rPr lang="mi-NZ" dirty="0" err="1">
                <a:cs typeface="Calibri"/>
              </a:rPr>
              <a:t>in</a:t>
            </a:r>
            <a:r>
              <a:rPr lang="mi-NZ" dirty="0">
                <a:cs typeface="Calibri"/>
              </a:rPr>
              <a:t> </a:t>
            </a:r>
            <a:r>
              <a:rPr lang="mi-NZ" dirty="0" err="1">
                <a:cs typeface="Calibri"/>
              </a:rPr>
              <a:t>teaching</a:t>
            </a:r>
            <a:r>
              <a:rPr lang="mi-NZ" dirty="0">
                <a:cs typeface="Calibri"/>
              </a:rPr>
              <a:t> and </a:t>
            </a:r>
            <a:r>
              <a:rPr lang="mi-NZ" dirty="0" err="1">
                <a:cs typeface="Calibri"/>
              </a:rPr>
              <a:t>learning</a:t>
            </a:r>
            <a:r>
              <a:rPr lang="mi-NZ" dirty="0">
                <a:cs typeface="Calibri"/>
              </a:rPr>
              <a:t> </a:t>
            </a:r>
            <a:r>
              <a:rPr lang="mi-NZ" dirty="0" err="1">
                <a:cs typeface="Calibri"/>
              </a:rPr>
              <a:t>within</a:t>
            </a:r>
            <a:r>
              <a:rPr lang="mi-NZ" dirty="0">
                <a:cs typeface="Calibri"/>
              </a:rPr>
              <a:t> </a:t>
            </a:r>
            <a:r>
              <a:rPr lang="mi-NZ" dirty="0" err="1">
                <a:cs typeface="Calibri"/>
              </a:rPr>
              <a:t>contemporary</a:t>
            </a:r>
            <a:r>
              <a:rPr lang="mi-NZ" dirty="0">
                <a:cs typeface="Calibri"/>
              </a:rPr>
              <a:t> </a:t>
            </a:r>
            <a:r>
              <a:rPr lang="mi-NZ" dirty="0" err="1">
                <a:cs typeface="Calibri"/>
              </a:rPr>
              <a:t>ece</a:t>
            </a:r>
            <a:endParaRPr lang="mi-NZ" dirty="0">
              <a:cs typeface="Calibri"/>
            </a:endParaRPr>
          </a:p>
          <a:p>
            <a:endParaRPr lang="mi-NZ" dirty="0">
              <a:cs typeface="Calibri"/>
            </a:endParaRPr>
          </a:p>
          <a:p>
            <a:r>
              <a:rPr lang="mi-NZ" dirty="0">
                <a:cs typeface="Calibri"/>
              </a:rPr>
              <a:t>Tuākana = </a:t>
            </a:r>
            <a:r>
              <a:rPr lang="mi-NZ" dirty="0" err="1">
                <a:cs typeface="Calibri"/>
              </a:rPr>
              <a:t>elder</a:t>
            </a:r>
            <a:r>
              <a:rPr lang="mi-NZ" dirty="0">
                <a:cs typeface="Calibri"/>
              </a:rPr>
              <a:t> </a:t>
            </a:r>
            <a:r>
              <a:rPr lang="mi-NZ" dirty="0" err="1">
                <a:cs typeface="Calibri"/>
              </a:rPr>
              <a:t>brothers</a:t>
            </a:r>
            <a:r>
              <a:rPr lang="mi-NZ" dirty="0">
                <a:cs typeface="Calibri"/>
              </a:rPr>
              <a:t>/</a:t>
            </a:r>
            <a:r>
              <a:rPr lang="mi-NZ" dirty="0" err="1">
                <a:cs typeface="Calibri"/>
              </a:rPr>
              <a:t>sisters</a:t>
            </a:r>
            <a:r>
              <a:rPr lang="mi-NZ" dirty="0">
                <a:cs typeface="Calibri"/>
              </a:rPr>
              <a:t>  </a:t>
            </a:r>
            <a:r>
              <a:rPr lang="mi-NZ" dirty="0" err="1">
                <a:cs typeface="Calibri"/>
              </a:rPr>
              <a:t>same</a:t>
            </a:r>
            <a:r>
              <a:rPr lang="mi-NZ" dirty="0">
                <a:cs typeface="Calibri"/>
              </a:rPr>
              <a:t> </a:t>
            </a:r>
            <a:r>
              <a:rPr lang="mi-NZ" dirty="0" err="1">
                <a:cs typeface="Calibri"/>
              </a:rPr>
              <a:t>sex</a:t>
            </a:r>
            <a:r>
              <a:rPr lang="mi-NZ" dirty="0">
                <a:cs typeface="Calibri"/>
              </a:rPr>
              <a:t> </a:t>
            </a:r>
          </a:p>
          <a:p>
            <a:r>
              <a:rPr lang="mi-NZ" dirty="0" err="1">
                <a:cs typeface="Calibri"/>
              </a:rPr>
              <a:t>Do</a:t>
            </a:r>
            <a:r>
              <a:rPr lang="mi-NZ" dirty="0">
                <a:cs typeface="Calibri"/>
              </a:rPr>
              <a:t> </a:t>
            </a:r>
            <a:r>
              <a:rPr lang="mi-NZ" dirty="0" err="1">
                <a:cs typeface="Calibri"/>
              </a:rPr>
              <a:t>they</a:t>
            </a:r>
            <a:r>
              <a:rPr lang="mi-NZ" dirty="0">
                <a:cs typeface="Calibri"/>
              </a:rPr>
              <a:t> </a:t>
            </a:r>
            <a:r>
              <a:rPr lang="mi-NZ" dirty="0" err="1">
                <a:cs typeface="Calibri"/>
              </a:rPr>
              <a:t>have</a:t>
            </a:r>
            <a:r>
              <a:rPr lang="mi-NZ" dirty="0">
                <a:cs typeface="Calibri"/>
              </a:rPr>
              <a:t> a tuakana?  Or a teina /taina             Ko </a:t>
            </a:r>
            <a:r>
              <a:rPr lang="mi-NZ" dirty="0" err="1">
                <a:cs typeface="Calibri"/>
              </a:rPr>
              <a:t>Janet</a:t>
            </a:r>
            <a:r>
              <a:rPr lang="mi-NZ" dirty="0">
                <a:cs typeface="Calibri"/>
              </a:rPr>
              <a:t> tāku tuakana         Ko </a:t>
            </a:r>
            <a:r>
              <a:rPr lang="mi-NZ" dirty="0" err="1">
                <a:cs typeface="Calibri"/>
              </a:rPr>
              <a:t>Janet</a:t>
            </a:r>
            <a:r>
              <a:rPr lang="mi-NZ" dirty="0">
                <a:cs typeface="Calibri"/>
              </a:rPr>
              <a:t> rāua ko </a:t>
            </a:r>
            <a:r>
              <a:rPr lang="mi-NZ" dirty="0" err="1">
                <a:cs typeface="Calibri"/>
              </a:rPr>
              <a:t>Kim</a:t>
            </a:r>
            <a:r>
              <a:rPr lang="mi-NZ" dirty="0">
                <a:cs typeface="Calibri"/>
              </a:rPr>
              <a:t> āku tuakana </a:t>
            </a:r>
          </a:p>
          <a:p>
            <a:r>
              <a:rPr lang="mi-NZ" dirty="0">
                <a:cs typeface="Calibri"/>
              </a:rPr>
              <a:t>Tēina </a:t>
            </a:r>
            <a:r>
              <a:rPr lang="mi-NZ" dirty="0" err="1">
                <a:cs typeface="Calibri"/>
              </a:rPr>
              <a:t>younger</a:t>
            </a:r>
            <a:r>
              <a:rPr lang="mi-NZ" dirty="0">
                <a:cs typeface="Calibri"/>
              </a:rPr>
              <a:t> </a:t>
            </a:r>
            <a:r>
              <a:rPr lang="mi-NZ" dirty="0" err="1">
                <a:cs typeface="Calibri"/>
              </a:rPr>
              <a:t>brothers</a:t>
            </a:r>
            <a:r>
              <a:rPr lang="mi-NZ" dirty="0">
                <a:cs typeface="Calibri"/>
              </a:rPr>
              <a:t>/</a:t>
            </a:r>
            <a:r>
              <a:rPr lang="mi-NZ" dirty="0" err="1">
                <a:cs typeface="Calibri"/>
              </a:rPr>
              <a:t>sisters</a:t>
            </a:r>
            <a:r>
              <a:rPr lang="mi-NZ" dirty="0">
                <a:cs typeface="Calibri"/>
              </a:rPr>
              <a:t> </a:t>
            </a:r>
            <a:r>
              <a:rPr lang="mi-NZ" dirty="0" err="1">
                <a:cs typeface="Calibri"/>
              </a:rPr>
              <a:t>same</a:t>
            </a:r>
            <a:r>
              <a:rPr lang="mi-NZ" dirty="0">
                <a:cs typeface="Calibri"/>
              </a:rPr>
              <a:t> </a:t>
            </a:r>
            <a:r>
              <a:rPr lang="mi-NZ" dirty="0" err="1">
                <a:cs typeface="Calibri"/>
              </a:rPr>
              <a:t>sex</a:t>
            </a:r>
            <a:endParaRPr lang="mi-NZ" dirty="0">
              <a:cs typeface="Calibri"/>
            </a:endParaRPr>
          </a:p>
          <a:p>
            <a:r>
              <a:rPr lang="mi-NZ" dirty="0">
                <a:cs typeface="Calibri"/>
              </a:rPr>
              <a:t>Teina = </a:t>
            </a:r>
            <a:r>
              <a:rPr lang="mi-NZ" dirty="0" err="1">
                <a:cs typeface="Calibri"/>
              </a:rPr>
              <a:t>singular</a:t>
            </a:r>
            <a:r>
              <a:rPr lang="mi-NZ" dirty="0">
                <a:cs typeface="Calibri"/>
              </a:rPr>
              <a:t> </a:t>
            </a:r>
          </a:p>
          <a:p>
            <a:endParaRPr lang="mi-NZ" dirty="0">
              <a:cs typeface="Calibri"/>
            </a:endParaRPr>
          </a:p>
          <a:p>
            <a:r>
              <a:rPr lang="mi-NZ" dirty="0">
                <a:cs typeface="Calibri"/>
              </a:rPr>
              <a:t>Ko ___________tōku tuakana/tuākana</a:t>
            </a:r>
          </a:p>
          <a:p>
            <a:r>
              <a:rPr lang="mi-NZ" dirty="0">
                <a:cs typeface="Calibri"/>
              </a:rPr>
              <a:t>Ko ___________   tōku   teina/tēina</a:t>
            </a:r>
          </a:p>
          <a:p>
            <a:pPr marL="0" indent="0">
              <a:buFont typeface="+mj-lt"/>
              <a:buNone/>
            </a:pPr>
            <a:endParaRPr lang="mi-NZ" dirty="0"/>
          </a:p>
          <a:p>
            <a:pPr marL="0" indent="0">
              <a:buFont typeface="+mj-lt"/>
              <a:buNone/>
            </a:pPr>
            <a:r>
              <a:rPr lang="mi-NZ" dirty="0" err="1"/>
              <a:t>Think</a:t>
            </a:r>
            <a:r>
              <a:rPr lang="mi-NZ" dirty="0"/>
              <a:t> </a:t>
            </a:r>
            <a:r>
              <a:rPr lang="mi-NZ" dirty="0" err="1"/>
              <a:t>about</a:t>
            </a:r>
            <a:r>
              <a:rPr lang="mi-NZ" dirty="0"/>
              <a:t> </a:t>
            </a:r>
            <a:r>
              <a:rPr lang="mi-NZ" dirty="0" err="1"/>
              <a:t>situations</a:t>
            </a:r>
            <a:r>
              <a:rPr lang="mi-NZ" dirty="0"/>
              <a:t> </a:t>
            </a:r>
            <a:r>
              <a:rPr lang="mi-NZ" dirty="0" err="1"/>
              <a:t>that</a:t>
            </a:r>
            <a:r>
              <a:rPr lang="mi-NZ" dirty="0"/>
              <a:t> </a:t>
            </a:r>
            <a:r>
              <a:rPr lang="mi-NZ" dirty="0" err="1"/>
              <a:t>you</a:t>
            </a:r>
            <a:r>
              <a:rPr lang="mi-NZ" dirty="0"/>
              <a:t> </a:t>
            </a:r>
            <a:r>
              <a:rPr lang="mi-NZ" dirty="0" err="1"/>
              <a:t>have</a:t>
            </a:r>
            <a:r>
              <a:rPr lang="mi-NZ" dirty="0"/>
              <a:t> </a:t>
            </a:r>
            <a:r>
              <a:rPr lang="mi-NZ" dirty="0" err="1"/>
              <a:t>been</a:t>
            </a:r>
            <a:r>
              <a:rPr lang="mi-NZ" dirty="0"/>
              <a:t> </a:t>
            </a:r>
            <a:r>
              <a:rPr lang="mi-NZ" dirty="0" err="1"/>
              <a:t>in</a:t>
            </a:r>
            <a:r>
              <a:rPr lang="mi-NZ" dirty="0"/>
              <a:t> and </a:t>
            </a:r>
            <a:r>
              <a:rPr lang="mi-NZ" dirty="0" err="1"/>
              <a:t>how</a:t>
            </a:r>
            <a:r>
              <a:rPr lang="mi-NZ" dirty="0"/>
              <a:t> </a:t>
            </a:r>
            <a:r>
              <a:rPr lang="mi-NZ" dirty="0" err="1"/>
              <a:t>have</a:t>
            </a:r>
            <a:r>
              <a:rPr lang="mi-NZ" dirty="0"/>
              <a:t> </a:t>
            </a:r>
            <a:r>
              <a:rPr lang="mi-NZ" dirty="0" err="1"/>
              <a:t>you</a:t>
            </a:r>
            <a:r>
              <a:rPr lang="mi-NZ" dirty="0"/>
              <a:t> </a:t>
            </a:r>
            <a:r>
              <a:rPr lang="mi-NZ" dirty="0" err="1"/>
              <a:t>been</a:t>
            </a:r>
            <a:r>
              <a:rPr lang="mi-NZ" dirty="0"/>
              <a:t> a </a:t>
            </a:r>
            <a:r>
              <a:rPr lang="mi-NZ" dirty="0" err="1"/>
              <a:t>participant</a:t>
            </a:r>
            <a:r>
              <a:rPr lang="mi-NZ" dirty="0"/>
              <a:t> </a:t>
            </a:r>
            <a:r>
              <a:rPr lang="mi-NZ" dirty="0" err="1"/>
              <a:t>in</a:t>
            </a:r>
            <a:r>
              <a:rPr lang="mi-NZ" dirty="0"/>
              <a:t> a tuakana/teina </a:t>
            </a:r>
            <a:r>
              <a:rPr lang="mi-NZ" dirty="0" err="1"/>
              <a:t>relationship</a:t>
            </a:r>
            <a:endParaRPr lang="mi-NZ" dirty="0"/>
          </a:p>
        </p:txBody>
      </p:sp>
      <p:sp>
        <p:nvSpPr>
          <p:cNvPr id="4" name="Slide Number Placeholder 3"/>
          <p:cNvSpPr>
            <a:spLocks noGrp="1"/>
          </p:cNvSpPr>
          <p:nvPr>
            <p:ph type="sldNum" sz="quarter" idx="5"/>
          </p:nvPr>
        </p:nvSpPr>
        <p:spPr/>
        <p:txBody>
          <a:bodyPr/>
          <a:lstStyle/>
          <a:p>
            <a:fld id="{937BB014-F765-48E5-9514-7597964E9E43}" type="slidenum">
              <a:rPr lang="mi-NZ" smtClean="0"/>
              <a:t>31</a:t>
            </a:fld>
            <a:endParaRPr lang="mi-NZ"/>
          </a:p>
        </p:txBody>
      </p:sp>
    </p:spTree>
    <p:extLst>
      <p:ext uri="{BB962C8B-B14F-4D97-AF65-F5344CB8AC3E}">
        <p14:creationId xmlns:p14="http://schemas.microsoft.com/office/powerpoint/2010/main" val="4175495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err="1"/>
              <a:t>Drewery</a:t>
            </a:r>
            <a:r>
              <a:rPr lang="en-NZ" dirty="0"/>
              <a:t>, W., Claiborne, L. B. (2016). </a:t>
            </a:r>
            <a:r>
              <a:rPr lang="en-NZ" i="1" dirty="0"/>
              <a:t>Human development: Family place culture (2</a:t>
            </a:r>
            <a:r>
              <a:rPr lang="en-NZ" i="1" baseline="30000" dirty="0"/>
              <a:t>nd</a:t>
            </a:r>
            <a:r>
              <a:rPr lang="en-NZ" i="1" dirty="0"/>
              <a:t> ed.). </a:t>
            </a:r>
            <a:r>
              <a:rPr lang="en-NZ" i="0" dirty="0"/>
              <a:t>McGraw Hill Education, Australia</a:t>
            </a:r>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32</a:t>
            </a:fld>
            <a:endParaRPr lang="en-NZ"/>
          </a:p>
        </p:txBody>
      </p:sp>
    </p:spTree>
    <p:extLst>
      <p:ext uri="{BB962C8B-B14F-4D97-AF65-F5344CB8AC3E}">
        <p14:creationId xmlns:p14="http://schemas.microsoft.com/office/powerpoint/2010/main" val="26717082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6C7E610-3CCF-4EA2-8E57-6D010118BA37}" type="slidenum">
              <a:rPr lang="en-NZ" smtClean="0"/>
              <a:t>34</a:t>
            </a:fld>
            <a:endParaRPr lang="en-NZ"/>
          </a:p>
        </p:txBody>
      </p:sp>
    </p:spTree>
    <p:extLst>
      <p:ext uri="{BB962C8B-B14F-4D97-AF65-F5344CB8AC3E}">
        <p14:creationId xmlns:p14="http://schemas.microsoft.com/office/powerpoint/2010/main" val="3030715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err="1"/>
              <a:t>Dr.</a:t>
            </a:r>
            <a:r>
              <a:rPr lang="en-NZ" dirty="0"/>
              <a:t> </a:t>
            </a:r>
            <a:r>
              <a:rPr lang="en-NZ" dirty="0" err="1"/>
              <a:t>Arapera</a:t>
            </a:r>
            <a:r>
              <a:rPr lang="en-NZ" dirty="0"/>
              <a:t> Royal-</a:t>
            </a:r>
            <a:r>
              <a:rPr lang="en-NZ" dirty="0" err="1"/>
              <a:t>Tangaere</a:t>
            </a:r>
            <a:r>
              <a:rPr lang="en-NZ" dirty="0"/>
              <a:t> is a long time member of Te </a:t>
            </a:r>
            <a:r>
              <a:rPr lang="en-NZ" dirty="0" err="1"/>
              <a:t>Kohanga</a:t>
            </a:r>
            <a:r>
              <a:rPr lang="en-NZ" dirty="0"/>
              <a:t> </a:t>
            </a:r>
            <a:r>
              <a:rPr lang="en-NZ" dirty="0" err="1"/>
              <a:t>Reo</a:t>
            </a:r>
            <a:r>
              <a:rPr lang="en-NZ" dirty="0"/>
              <a:t> and is currently a manager of the </a:t>
            </a:r>
            <a:r>
              <a:rPr lang="en-NZ" dirty="0" err="1"/>
              <a:t>Kohanga</a:t>
            </a:r>
            <a:r>
              <a:rPr lang="en-NZ" dirty="0"/>
              <a:t> </a:t>
            </a:r>
            <a:r>
              <a:rPr lang="en-NZ" dirty="0" err="1"/>
              <a:t>Reo</a:t>
            </a:r>
            <a:r>
              <a:rPr lang="en-NZ" dirty="0"/>
              <a:t> National Trust.</a:t>
            </a:r>
          </a:p>
          <a:p>
            <a:r>
              <a:rPr lang="en-NZ" dirty="0"/>
              <a:t>She has a wealth of experience, through her own children’s education at </a:t>
            </a:r>
            <a:r>
              <a:rPr lang="en-NZ" dirty="0" err="1"/>
              <a:t>Kohanga</a:t>
            </a:r>
            <a:r>
              <a:rPr lang="en-NZ" dirty="0"/>
              <a:t> </a:t>
            </a:r>
            <a:r>
              <a:rPr lang="en-NZ" dirty="0" err="1"/>
              <a:t>Reo</a:t>
            </a:r>
            <a:r>
              <a:rPr lang="en-NZ" dirty="0"/>
              <a:t>, Kura Kaupapa Māori, Wharekura and </a:t>
            </a:r>
            <a:r>
              <a:rPr lang="en-NZ" dirty="0" err="1"/>
              <a:t>Wānganga</a:t>
            </a:r>
            <a:r>
              <a:rPr lang="en-NZ" dirty="0"/>
              <a:t>.</a:t>
            </a:r>
          </a:p>
        </p:txBody>
      </p:sp>
      <p:sp>
        <p:nvSpPr>
          <p:cNvPr id="4" name="Slide Number Placeholder 3"/>
          <p:cNvSpPr>
            <a:spLocks noGrp="1"/>
          </p:cNvSpPr>
          <p:nvPr>
            <p:ph type="sldNum" sz="quarter" idx="5"/>
          </p:nvPr>
        </p:nvSpPr>
        <p:spPr/>
        <p:txBody>
          <a:bodyPr/>
          <a:lstStyle/>
          <a:p>
            <a:fld id="{0CA9CC4D-EB36-4A6E-82B8-3F78DE18D114}" type="slidenum">
              <a:rPr lang="en-NZ" smtClean="0"/>
              <a:t>35</a:t>
            </a:fld>
            <a:endParaRPr lang="en-NZ"/>
          </a:p>
        </p:txBody>
      </p:sp>
    </p:spTree>
    <p:extLst>
      <p:ext uri="{BB962C8B-B14F-4D97-AF65-F5344CB8AC3E}">
        <p14:creationId xmlns:p14="http://schemas.microsoft.com/office/powerpoint/2010/main" val="16604837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36</a:t>
            </a:fld>
            <a:endParaRPr lang="en-NZ"/>
          </a:p>
        </p:txBody>
      </p:sp>
    </p:spTree>
    <p:extLst>
      <p:ext uri="{BB962C8B-B14F-4D97-AF65-F5344CB8AC3E}">
        <p14:creationId xmlns:p14="http://schemas.microsoft.com/office/powerpoint/2010/main" val="12989696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a short legend of </a:t>
            </a:r>
            <a:r>
              <a:rPr lang="en-NZ" dirty="0" err="1"/>
              <a:t>Tāne</a:t>
            </a:r>
            <a:r>
              <a:rPr lang="en-NZ" dirty="0"/>
              <a:t>-</a:t>
            </a:r>
            <a:r>
              <a:rPr lang="en-NZ" dirty="0" err="1"/>
              <a:t>nui</a:t>
            </a:r>
            <a:r>
              <a:rPr lang="en-NZ" dirty="0"/>
              <a:t>-a-</a:t>
            </a:r>
            <a:r>
              <a:rPr lang="en-NZ" dirty="0" err="1"/>
              <a:t>rangi</a:t>
            </a:r>
            <a:r>
              <a:rPr lang="en-NZ" dirty="0"/>
              <a:t>, I’m going to tell it to you now and then we can consider how it relates to Poutama.</a:t>
            </a:r>
          </a:p>
          <a:p>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https://www.knowledge-basket.co.nz/about/knowledge-basket-legend/</a:t>
            </a:r>
          </a:p>
          <a:p>
            <a:endParaRPr lang="en-NZ" dirty="0"/>
          </a:p>
          <a:p>
            <a:endParaRPr lang="en-NZ" dirty="0"/>
          </a:p>
        </p:txBody>
      </p:sp>
      <p:sp>
        <p:nvSpPr>
          <p:cNvPr id="4" name="Slide Number Placeholder 3"/>
          <p:cNvSpPr>
            <a:spLocks noGrp="1"/>
          </p:cNvSpPr>
          <p:nvPr>
            <p:ph type="sldNum" sz="quarter" idx="5"/>
          </p:nvPr>
        </p:nvSpPr>
        <p:spPr/>
        <p:txBody>
          <a:bodyPr/>
          <a:lstStyle/>
          <a:p>
            <a:fld id="{C376C3C9-36D4-4353-A895-213E08FA7343}" type="slidenum">
              <a:rPr lang="en-NZ" smtClean="0"/>
              <a:t>37</a:t>
            </a:fld>
            <a:endParaRPr lang="en-NZ"/>
          </a:p>
        </p:txBody>
      </p:sp>
    </p:spTree>
    <p:extLst>
      <p:ext uri="{BB962C8B-B14F-4D97-AF65-F5344CB8AC3E}">
        <p14:creationId xmlns:p14="http://schemas.microsoft.com/office/powerpoint/2010/main" val="1278868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To summarise</a:t>
            </a:r>
          </a:p>
          <a:p>
            <a:pPr marL="171450" indent="-171450">
              <a:buFont typeface="Arial" panose="020B0604020202020204" pitchFamily="34" charset="0"/>
              <a:buChar char="•"/>
            </a:pPr>
            <a:endParaRPr lang="en-NZ" dirty="0"/>
          </a:p>
          <a:p>
            <a:pPr marL="171450" indent="-171450">
              <a:buFont typeface="Arial" panose="020B0604020202020204" pitchFamily="34" charset="0"/>
              <a:buChar char="•"/>
            </a:pPr>
            <a:r>
              <a:rPr lang="en-NZ" dirty="0"/>
              <a:t>The Poutama represents the realms to traverse to reach the knowledge baskets.</a:t>
            </a:r>
          </a:p>
          <a:p>
            <a:pPr marL="171450" indent="-171450">
              <a:buFont typeface="Arial" panose="020B0604020202020204" pitchFamily="34" charset="0"/>
              <a:buChar char="•"/>
            </a:pPr>
            <a:r>
              <a:rPr lang="en-NZ" dirty="0"/>
              <a:t>It acknowledges that there are many different paths to reach that destination.</a:t>
            </a:r>
          </a:p>
          <a:p>
            <a:pPr marL="171450" indent="-171450">
              <a:buFont typeface="Arial" panose="020B0604020202020204" pitchFamily="34" charset="0"/>
              <a:buChar char="•"/>
            </a:pPr>
            <a:r>
              <a:rPr lang="en-NZ" dirty="0"/>
              <a:t>Another way to think about the multiple staircases is the holistic views of living, learning and support – think back to our spirit, emotions, mind and body mahi.</a:t>
            </a:r>
          </a:p>
          <a:p>
            <a:pPr marL="171450" indent="-171450">
              <a:buFont typeface="Arial" panose="020B0604020202020204" pitchFamily="34" charset="0"/>
              <a:buChar char="•"/>
            </a:pPr>
            <a:r>
              <a:rPr lang="en-NZ" dirty="0"/>
              <a:t>It shows places of challenge and/or struggle, but that there are also periods of rest (and practicing a skill until it becomes easier to achieve).</a:t>
            </a:r>
          </a:p>
          <a:p>
            <a:pPr marL="171450" indent="-171450">
              <a:buFont typeface="Arial" panose="020B0604020202020204" pitchFamily="34" charset="0"/>
              <a:buChar char="•"/>
            </a:pPr>
            <a:r>
              <a:rPr lang="en-NZ" dirty="0"/>
              <a:t>It speaks of dispositional values that are of central importance to ultimate success.</a:t>
            </a:r>
          </a:p>
          <a:p>
            <a:pPr marL="171450" indent="-171450">
              <a:buFont typeface="Arial" panose="020B0604020202020204" pitchFamily="34" charset="0"/>
              <a:buChar char="•"/>
            </a:pPr>
            <a:r>
              <a:rPr lang="en-NZ" dirty="0"/>
              <a:t>It links to Vygotsky’s theory around scaffolding and Zone of Proximal Development (ZPD) which you might have read in the Vygotsky reading linked in Session Two on Moodle. ?Clarify?</a:t>
            </a:r>
          </a:p>
          <a:p>
            <a:pPr marL="171450" indent="-171450">
              <a:buFont typeface="Arial" panose="020B0604020202020204" pitchFamily="34" charset="0"/>
              <a:buChar char="•"/>
            </a:pPr>
            <a:r>
              <a:rPr lang="en-NZ" dirty="0"/>
              <a:t>The </a:t>
            </a:r>
            <a:r>
              <a:rPr lang="en-NZ" dirty="0" err="1"/>
              <a:t>Tuakana-Teina</a:t>
            </a:r>
            <a:r>
              <a:rPr lang="en-NZ" dirty="0"/>
              <a:t> concept, along with learning from the community that you live within also links into Bronfenbrenner’s Ecological Systems Theory.</a:t>
            </a:r>
          </a:p>
          <a:p>
            <a:pPr marL="171450" indent="-171450">
              <a:buFont typeface="Arial" panose="020B0604020202020204" pitchFamily="34" charset="0"/>
              <a:buChar char="•"/>
            </a:pPr>
            <a:endParaRPr lang="en-NZ" dirty="0"/>
          </a:p>
          <a:p>
            <a:pPr marL="171450" indent="-171450">
              <a:buFont typeface="Arial" panose="020B0604020202020204" pitchFamily="34" charset="0"/>
              <a:buChar char="•"/>
            </a:pPr>
            <a:r>
              <a:rPr lang="en-NZ" dirty="0"/>
              <a:t>Can you see how different cultures might have similar understandings and while there will always be subtle differences according to their own priorities, language (more specifically translation) is the key difference.</a:t>
            </a:r>
          </a:p>
          <a:p>
            <a:endParaRPr lang="en-NZ" dirty="0"/>
          </a:p>
          <a:p>
            <a:r>
              <a:rPr lang="en-NZ" dirty="0"/>
              <a:t>Out of interest, the reading on Moodle around Poutama has some great links to western theory and to language acquisition theory.</a:t>
            </a:r>
          </a:p>
        </p:txBody>
      </p:sp>
      <p:sp>
        <p:nvSpPr>
          <p:cNvPr id="4" name="Slide Number Placeholder 3"/>
          <p:cNvSpPr>
            <a:spLocks noGrp="1"/>
          </p:cNvSpPr>
          <p:nvPr>
            <p:ph type="sldNum" sz="quarter" idx="5"/>
          </p:nvPr>
        </p:nvSpPr>
        <p:spPr/>
        <p:txBody>
          <a:bodyPr/>
          <a:lstStyle/>
          <a:p>
            <a:fld id="{C376C3C9-36D4-4353-A895-213E08FA7343}" type="slidenum">
              <a:rPr lang="en-NZ" smtClean="0"/>
              <a:t>38</a:t>
            </a:fld>
            <a:endParaRPr lang="en-NZ"/>
          </a:p>
        </p:txBody>
      </p:sp>
    </p:spTree>
    <p:extLst>
      <p:ext uri="{BB962C8B-B14F-4D97-AF65-F5344CB8AC3E}">
        <p14:creationId xmlns:p14="http://schemas.microsoft.com/office/powerpoint/2010/main" val="2987194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E6C7E610-3CCF-4EA2-8E57-6D010118BA37}" type="slidenum">
              <a:rPr lang="en-NZ" smtClean="0"/>
              <a:t>6</a:t>
            </a:fld>
            <a:endParaRPr lang="en-NZ"/>
          </a:p>
        </p:txBody>
      </p:sp>
    </p:spTree>
    <p:extLst>
      <p:ext uri="{BB962C8B-B14F-4D97-AF65-F5344CB8AC3E}">
        <p14:creationId xmlns:p14="http://schemas.microsoft.com/office/powerpoint/2010/main" val="4496043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err="1"/>
              <a:t>Drewery</a:t>
            </a:r>
            <a:r>
              <a:rPr lang="en-NZ" dirty="0"/>
              <a:t>, W., Claiborne, L. B. (2016). </a:t>
            </a:r>
            <a:r>
              <a:rPr lang="en-NZ" i="1" dirty="0"/>
              <a:t>Human development: Family place culture (2</a:t>
            </a:r>
            <a:r>
              <a:rPr lang="en-NZ" i="1" baseline="30000" dirty="0"/>
              <a:t>nd</a:t>
            </a:r>
            <a:r>
              <a:rPr lang="en-NZ" i="1" dirty="0"/>
              <a:t> ed.). </a:t>
            </a:r>
            <a:r>
              <a:rPr lang="en-NZ" i="0" dirty="0"/>
              <a:t>McGraw Hill Education, Australia</a:t>
            </a:r>
            <a:endParaRPr lang="en-NZ" dirty="0"/>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39</a:t>
            </a:fld>
            <a:endParaRPr lang="en-NZ"/>
          </a:p>
        </p:txBody>
      </p:sp>
    </p:spTree>
    <p:extLst>
      <p:ext uri="{BB962C8B-B14F-4D97-AF65-F5344CB8AC3E}">
        <p14:creationId xmlns:p14="http://schemas.microsoft.com/office/powerpoint/2010/main" val="2571641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What are we doing in our practice to be sure we are meeting each of these things?</a:t>
            </a:r>
          </a:p>
        </p:txBody>
      </p:sp>
      <p:sp>
        <p:nvSpPr>
          <p:cNvPr id="4" name="Slide Number Placeholder 3"/>
          <p:cNvSpPr>
            <a:spLocks noGrp="1"/>
          </p:cNvSpPr>
          <p:nvPr>
            <p:ph type="sldNum" sz="quarter" idx="5"/>
          </p:nvPr>
        </p:nvSpPr>
        <p:spPr/>
        <p:txBody>
          <a:bodyPr/>
          <a:lstStyle/>
          <a:p>
            <a:fld id="{0CA9CC4D-EB36-4A6E-82B8-3F78DE18D114}" type="slidenum">
              <a:rPr lang="en-NZ" smtClean="0"/>
              <a:t>40</a:t>
            </a:fld>
            <a:endParaRPr lang="en-NZ"/>
          </a:p>
        </p:txBody>
      </p:sp>
    </p:spTree>
    <p:extLst>
      <p:ext uri="{BB962C8B-B14F-4D97-AF65-F5344CB8AC3E}">
        <p14:creationId xmlns:p14="http://schemas.microsoft.com/office/powerpoint/2010/main" val="4085874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mi-NZ" dirty="0"/>
              <a:t>  </a:t>
            </a:r>
          </a:p>
          <a:p>
            <a:pPr marL="0" indent="0">
              <a:buFont typeface="+mj-lt"/>
              <a:buNone/>
            </a:pPr>
            <a:endParaRPr lang="mi-NZ" dirty="0"/>
          </a:p>
        </p:txBody>
      </p:sp>
      <p:sp>
        <p:nvSpPr>
          <p:cNvPr id="4" name="Slide Number Placeholder 3"/>
          <p:cNvSpPr>
            <a:spLocks noGrp="1"/>
          </p:cNvSpPr>
          <p:nvPr>
            <p:ph type="sldNum" sz="quarter" idx="5"/>
          </p:nvPr>
        </p:nvSpPr>
        <p:spPr/>
        <p:txBody>
          <a:bodyPr/>
          <a:lstStyle/>
          <a:p>
            <a:fld id="{937BB014-F765-48E5-9514-7597964E9E43}" type="slidenum">
              <a:rPr lang="mi-NZ" smtClean="0"/>
              <a:t>41</a:t>
            </a:fld>
            <a:endParaRPr lang="mi-NZ"/>
          </a:p>
        </p:txBody>
      </p:sp>
    </p:spTree>
    <p:extLst>
      <p:ext uri="{BB962C8B-B14F-4D97-AF65-F5344CB8AC3E}">
        <p14:creationId xmlns:p14="http://schemas.microsoft.com/office/powerpoint/2010/main" val="88806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Sometimes theory can be viewed as boring or hard to grasp without practical application, however we need to know theory to inform our practice. We will do what we can in class together to find ways to link theory to practice and you will be able to embed your learning while you are out on practicum later in the semester.</a:t>
            </a:r>
          </a:p>
          <a:p>
            <a:endParaRPr lang="en-NZ" dirty="0"/>
          </a:p>
          <a:p>
            <a:r>
              <a:rPr lang="en-NZ" dirty="0"/>
              <a:t>Short version, we need theory.</a:t>
            </a:r>
          </a:p>
        </p:txBody>
      </p:sp>
      <p:sp>
        <p:nvSpPr>
          <p:cNvPr id="4" name="Slide Number Placeholder 3"/>
          <p:cNvSpPr>
            <a:spLocks noGrp="1"/>
          </p:cNvSpPr>
          <p:nvPr>
            <p:ph type="sldNum" sz="quarter" idx="5"/>
          </p:nvPr>
        </p:nvSpPr>
        <p:spPr/>
        <p:txBody>
          <a:bodyPr/>
          <a:lstStyle/>
          <a:p>
            <a:fld id="{0CA9CC4D-EB36-4A6E-82B8-3F78DE18D114}" type="slidenum">
              <a:rPr lang="en-NZ" smtClean="0"/>
              <a:t>7</a:t>
            </a:fld>
            <a:endParaRPr lang="en-NZ"/>
          </a:p>
        </p:txBody>
      </p:sp>
    </p:spTree>
    <p:extLst>
      <p:ext uri="{BB962C8B-B14F-4D97-AF65-F5344CB8AC3E}">
        <p14:creationId xmlns:p14="http://schemas.microsoft.com/office/powerpoint/2010/main" val="404043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just an overall timeline of WESTERN theory to see how it has evolved with reference to humans and education – today we will also look at Kaupapa Māori theories, which should be viewed together with Western theory for the best outcomes for tamariki.</a:t>
            </a:r>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8</a:t>
            </a:fld>
            <a:endParaRPr lang="en-NZ"/>
          </a:p>
        </p:txBody>
      </p:sp>
    </p:spTree>
    <p:extLst>
      <p:ext uri="{BB962C8B-B14F-4D97-AF65-F5344CB8AC3E}">
        <p14:creationId xmlns:p14="http://schemas.microsoft.com/office/powerpoint/2010/main" val="343997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You might note that Vygotsky’s theory is dated after his death and think it’s a typo. Actually, Vygotsky died at 38 but his theories, although incomplete, continue to be translated from Russian. So while his theory is his work, it was published to the world on his behalf.</a:t>
            </a:r>
          </a:p>
          <a:p>
            <a:endParaRPr lang="en-NZ" dirty="0"/>
          </a:p>
          <a:p>
            <a:r>
              <a:rPr lang="en-NZ" dirty="0"/>
              <a:t>Vygotsky is one of the theorists that influenced Te </a:t>
            </a:r>
            <a:r>
              <a:rPr lang="en-NZ" dirty="0" err="1"/>
              <a:t>Whāriki’s</a:t>
            </a:r>
            <a:r>
              <a:rPr lang="en-NZ" dirty="0"/>
              <a:t> sociocultural views.</a:t>
            </a:r>
          </a:p>
          <a:p>
            <a:endParaRPr lang="en-NZ" dirty="0"/>
          </a:p>
          <a:p>
            <a:r>
              <a:rPr lang="en-NZ" dirty="0"/>
              <a:t>Researching </a:t>
            </a:r>
            <a:r>
              <a:rPr lang="en-NZ" dirty="0" err="1"/>
              <a:t>tamariki</a:t>
            </a:r>
            <a:r>
              <a:rPr lang="en-NZ" dirty="0"/>
              <a:t> with a </a:t>
            </a:r>
            <a:r>
              <a:rPr lang="en-NZ" b="1" dirty="0"/>
              <a:t>cognitive perspective </a:t>
            </a:r>
            <a:r>
              <a:rPr lang="en-NZ" dirty="0"/>
              <a:t>looks at how </a:t>
            </a:r>
            <a:r>
              <a:rPr lang="en-NZ" b="1" i="1" dirty="0"/>
              <a:t>thinking</a:t>
            </a:r>
            <a:r>
              <a:rPr lang="en-NZ" dirty="0"/>
              <a:t>, </a:t>
            </a:r>
            <a:r>
              <a:rPr lang="en-NZ" b="1" i="1" dirty="0"/>
              <a:t>emotion</a:t>
            </a:r>
            <a:r>
              <a:rPr lang="en-NZ" dirty="0"/>
              <a:t>, </a:t>
            </a:r>
            <a:r>
              <a:rPr lang="en-NZ" b="1" i="1" dirty="0"/>
              <a:t>creativity</a:t>
            </a:r>
            <a:r>
              <a:rPr lang="en-NZ" dirty="0"/>
              <a:t> and the </a:t>
            </a:r>
            <a:r>
              <a:rPr lang="en-NZ" b="1" i="1" dirty="0"/>
              <a:t>ability to problem solve </a:t>
            </a:r>
            <a:r>
              <a:rPr lang="en-NZ" dirty="0"/>
              <a:t>affect your thinking. Let’s consider each of these ideas for ourselves as learners…..</a:t>
            </a:r>
          </a:p>
          <a:p>
            <a:endParaRPr lang="en-NZ" dirty="0"/>
          </a:p>
          <a:p>
            <a:r>
              <a:rPr lang="en-NZ" b="1" dirty="0"/>
              <a:t>Cultural-historical </a:t>
            </a:r>
            <a:r>
              <a:rPr lang="en-NZ" b="0" dirty="0"/>
              <a:t>perspective looks at what it means for us as learners, learning alongside others around us have. What and who have been our models for learning? So in here, we will have a group of people who may believe the same things, similar things, or entirely different things. These all depend on what and who have been around us so far in life.</a:t>
            </a:r>
            <a:endParaRPr lang="en-NZ" b="1" dirty="0"/>
          </a:p>
          <a:p>
            <a:endParaRPr lang="en-NZ" dirty="0"/>
          </a:p>
          <a:p>
            <a:endParaRPr lang="en-NZ" dirty="0"/>
          </a:p>
          <a:p>
            <a:endParaRPr lang="en-NZ" dirty="0"/>
          </a:p>
          <a:p>
            <a:endParaRPr lang="en-NZ" dirty="0"/>
          </a:p>
        </p:txBody>
      </p:sp>
      <p:sp>
        <p:nvSpPr>
          <p:cNvPr id="4" name="Slide Number Placeholder 3"/>
          <p:cNvSpPr>
            <a:spLocks noGrp="1"/>
          </p:cNvSpPr>
          <p:nvPr>
            <p:ph type="sldNum" sz="quarter" idx="5"/>
          </p:nvPr>
        </p:nvSpPr>
        <p:spPr/>
        <p:txBody>
          <a:bodyPr/>
          <a:lstStyle/>
          <a:p>
            <a:fld id="{0CA9CC4D-EB36-4A6E-82B8-3F78DE18D114}" type="slidenum">
              <a:rPr lang="en-NZ" smtClean="0"/>
              <a:t>9</a:t>
            </a:fld>
            <a:endParaRPr lang="en-NZ"/>
          </a:p>
        </p:txBody>
      </p:sp>
    </p:spTree>
    <p:extLst>
      <p:ext uri="{BB962C8B-B14F-4D97-AF65-F5344CB8AC3E}">
        <p14:creationId xmlns:p14="http://schemas.microsoft.com/office/powerpoint/2010/main" val="10477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mi-NZ" dirty="0" err="1"/>
              <a:t>Vygotsky</a:t>
            </a:r>
            <a:r>
              <a:rPr lang="mi-NZ" dirty="0"/>
              <a:t> </a:t>
            </a:r>
            <a:r>
              <a:rPr lang="mi-NZ" dirty="0" err="1"/>
              <a:t>formed</a:t>
            </a:r>
            <a:r>
              <a:rPr lang="mi-NZ" dirty="0"/>
              <a:t> </a:t>
            </a:r>
            <a:r>
              <a:rPr lang="mi-NZ" dirty="0" err="1"/>
              <a:t>the</a:t>
            </a:r>
            <a:r>
              <a:rPr lang="mi-NZ" dirty="0"/>
              <a:t> </a:t>
            </a:r>
            <a:r>
              <a:rPr lang="mi-NZ" dirty="0" err="1"/>
              <a:t>first</a:t>
            </a:r>
            <a:r>
              <a:rPr lang="mi-NZ" dirty="0"/>
              <a:t> </a:t>
            </a:r>
            <a:r>
              <a:rPr lang="mi-NZ" dirty="0" err="1"/>
              <a:t>sociocultural</a:t>
            </a:r>
            <a:r>
              <a:rPr lang="mi-NZ" dirty="0"/>
              <a:t> </a:t>
            </a:r>
            <a:r>
              <a:rPr lang="mi-NZ" dirty="0" err="1"/>
              <a:t>theory</a:t>
            </a:r>
            <a:r>
              <a:rPr lang="mi-NZ" dirty="0"/>
              <a:t>, </a:t>
            </a:r>
            <a:r>
              <a:rPr lang="mi-NZ" dirty="0" err="1"/>
              <a:t>other</a:t>
            </a:r>
            <a:r>
              <a:rPr lang="mi-NZ" dirty="0"/>
              <a:t> </a:t>
            </a:r>
            <a:r>
              <a:rPr lang="mi-NZ" dirty="0" err="1"/>
              <a:t>sociocultural</a:t>
            </a:r>
            <a:r>
              <a:rPr lang="mi-NZ" dirty="0"/>
              <a:t> </a:t>
            </a:r>
            <a:r>
              <a:rPr lang="mi-NZ" dirty="0" err="1"/>
              <a:t>theorists</a:t>
            </a:r>
            <a:r>
              <a:rPr lang="mi-NZ" dirty="0"/>
              <a:t> </a:t>
            </a:r>
            <a:r>
              <a:rPr lang="mi-NZ" dirty="0" err="1"/>
              <a:t>borrowed</a:t>
            </a:r>
            <a:r>
              <a:rPr lang="mi-NZ" dirty="0"/>
              <a:t> </a:t>
            </a:r>
            <a:r>
              <a:rPr lang="mi-NZ" dirty="0" err="1"/>
              <a:t>from</a:t>
            </a:r>
            <a:r>
              <a:rPr lang="mi-NZ" dirty="0"/>
              <a:t> </a:t>
            </a:r>
            <a:r>
              <a:rPr lang="mi-NZ" dirty="0" err="1"/>
              <a:t>his</a:t>
            </a:r>
            <a:r>
              <a:rPr lang="mi-NZ" dirty="0"/>
              <a:t> </a:t>
            </a:r>
            <a:r>
              <a:rPr lang="mi-NZ" dirty="0" err="1"/>
              <a:t>ideas</a:t>
            </a:r>
            <a:r>
              <a:rPr lang="mi-NZ" dirty="0"/>
              <a:t>.</a:t>
            </a:r>
          </a:p>
          <a:p>
            <a:pPr marL="0" indent="0">
              <a:buFont typeface="+mj-lt"/>
              <a:buNone/>
            </a:pPr>
            <a:endParaRPr lang="mi-NZ" dirty="0"/>
          </a:p>
          <a:p>
            <a:pPr marL="0" indent="0">
              <a:buFont typeface="+mj-lt"/>
              <a:buNone/>
            </a:pPr>
            <a:r>
              <a:rPr lang="mi-NZ" dirty="0"/>
              <a:t>A </a:t>
            </a:r>
            <a:r>
              <a:rPr lang="mi-NZ" dirty="0" err="1"/>
              <a:t>Russian</a:t>
            </a:r>
            <a:r>
              <a:rPr lang="mi-NZ" dirty="0"/>
              <a:t> </a:t>
            </a:r>
            <a:r>
              <a:rPr lang="mi-NZ" dirty="0" err="1"/>
              <a:t>psychologist</a:t>
            </a:r>
            <a:r>
              <a:rPr lang="mi-NZ" dirty="0"/>
              <a:t>. </a:t>
            </a:r>
            <a:r>
              <a:rPr lang="mi-NZ" dirty="0" err="1"/>
              <a:t>Vygotsky’s</a:t>
            </a:r>
            <a:r>
              <a:rPr lang="mi-NZ" dirty="0"/>
              <a:t> </a:t>
            </a:r>
            <a:r>
              <a:rPr lang="mi-NZ" dirty="0" err="1"/>
              <a:t>sociocultural</a:t>
            </a:r>
            <a:r>
              <a:rPr lang="mi-NZ" dirty="0"/>
              <a:t> </a:t>
            </a:r>
            <a:r>
              <a:rPr lang="mi-NZ" dirty="0" err="1"/>
              <a:t>theory</a:t>
            </a:r>
            <a:r>
              <a:rPr lang="mi-NZ" dirty="0"/>
              <a:t> </a:t>
            </a:r>
            <a:r>
              <a:rPr lang="mi-NZ" dirty="0" err="1"/>
              <a:t>views</a:t>
            </a:r>
            <a:r>
              <a:rPr lang="mi-NZ" dirty="0"/>
              <a:t> </a:t>
            </a:r>
            <a:r>
              <a:rPr lang="mi-NZ" dirty="0" err="1"/>
              <a:t>human</a:t>
            </a:r>
            <a:r>
              <a:rPr lang="mi-NZ" dirty="0"/>
              <a:t> </a:t>
            </a:r>
            <a:r>
              <a:rPr lang="mi-NZ" dirty="0" err="1"/>
              <a:t>development</a:t>
            </a:r>
            <a:r>
              <a:rPr lang="mi-NZ" dirty="0"/>
              <a:t> </a:t>
            </a:r>
            <a:r>
              <a:rPr lang="mi-NZ" dirty="0" err="1"/>
              <a:t>as</a:t>
            </a:r>
            <a:r>
              <a:rPr lang="mi-NZ" dirty="0"/>
              <a:t> a </a:t>
            </a:r>
            <a:r>
              <a:rPr lang="mi-NZ" dirty="0" err="1"/>
              <a:t>socially</a:t>
            </a:r>
            <a:r>
              <a:rPr lang="mi-NZ" dirty="0"/>
              <a:t> </a:t>
            </a:r>
            <a:r>
              <a:rPr lang="mi-NZ" dirty="0" err="1"/>
              <a:t>mediated</a:t>
            </a:r>
            <a:r>
              <a:rPr lang="mi-NZ" dirty="0"/>
              <a:t> </a:t>
            </a:r>
            <a:r>
              <a:rPr lang="mi-NZ" dirty="0" err="1"/>
              <a:t>process</a:t>
            </a:r>
            <a:r>
              <a:rPr lang="mi-NZ" dirty="0"/>
              <a:t>, </a:t>
            </a:r>
            <a:r>
              <a:rPr lang="mi-NZ" dirty="0" err="1"/>
              <a:t>in</a:t>
            </a:r>
            <a:r>
              <a:rPr lang="mi-NZ" dirty="0"/>
              <a:t> </a:t>
            </a:r>
            <a:r>
              <a:rPr lang="mi-NZ" dirty="0" err="1"/>
              <a:t>which</a:t>
            </a:r>
            <a:r>
              <a:rPr lang="mi-NZ" dirty="0"/>
              <a:t> </a:t>
            </a:r>
            <a:r>
              <a:rPr lang="mi-NZ" dirty="0" err="1"/>
              <a:t>children</a:t>
            </a:r>
            <a:r>
              <a:rPr lang="mi-NZ" dirty="0"/>
              <a:t> </a:t>
            </a:r>
            <a:r>
              <a:rPr lang="mi-NZ" dirty="0" err="1"/>
              <a:t>acquire</a:t>
            </a:r>
            <a:r>
              <a:rPr lang="mi-NZ" dirty="0"/>
              <a:t> </a:t>
            </a:r>
            <a:r>
              <a:rPr lang="mi-NZ" dirty="0" err="1"/>
              <a:t>cultural</a:t>
            </a:r>
            <a:r>
              <a:rPr lang="mi-NZ" dirty="0"/>
              <a:t> </a:t>
            </a:r>
            <a:r>
              <a:rPr lang="mi-NZ" dirty="0" err="1"/>
              <a:t>values</a:t>
            </a:r>
            <a:r>
              <a:rPr lang="mi-NZ" dirty="0"/>
              <a:t>, </a:t>
            </a:r>
            <a:r>
              <a:rPr lang="mi-NZ" dirty="0" err="1"/>
              <a:t>knowledge</a:t>
            </a:r>
            <a:r>
              <a:rPr lang="mi-NZ" dirty="0"/>
              <a:t>, </a:t>
            </a:r>
            <a:r>
              <a:rPr lang="mi-NZ" dirty="0" err="1"/>
              <a:t>beliefs</a:t>
            </a:r>
            <a:r>
              <a:rPr lang="mi-NZ" dirty="0"/>
              <a:t>, </a:t>
            </a:r>
            <a:r>
              <a:rPr lang="mi-NZ" dirty="0" err="1"/>
              <a:t>problem</a:t>
            </a:r>
            <a:r>
              <a:rPr lang="mi-NZ" dirty="0"/>
              <a:t> </a:t>
            </a:r>
            <a:r>
              <a:rPr lang="mi-NZ" dirty="0" err="1"/>
              <a:t>solving</a:t>
            </a:r>
            <a:r>
              <a:rPr lang="mi-NZ" dirty="0"/>
              <a:t> </a:t>
            </a:r>
            <a:r>
              <a:rPr lang="mi-NZ" dirty="0" err="1"/>
              <a:t>through</a:t>
            </a:r>
            <a:r>
              <a:rPr lang="mi-NZ" dirty="0"/>
              <a:t> </a:t>
            </a:r>
            <a:r>
              <a:rPr lang="mi-NZ" dirty="0" err="1"/>
              <a:t>collaboration</a:t>
            </a:r>
            <a:r>
              <a:rPr lang="mi-NZ" dirty="0"/>
              <a:t> </a:t>
            </a:r>
            <a:r>
              <a:rPr lang="mi-NZ" dirty="0" err="1"/>
              <a:t>with</a:t>
            </a:r>
            <a:r>
              <a:rPr lang="mi-NZ" dirty="0"/>
              <a:t> more </a:t>
            </a:r>
            <a:r>
              <a:rPr lang="mi-NZ" dirty="0" err="1"/>
              <a:t>knowledgeable</a:t>
            </a:r>
            <a:r>
              <a:rPr lang="mi-NZ" dirty="0"/>
              <a:t> </a:t>
            </a:r>
            <a:r>
              <a:rPr lang="mi-NZ" dirty="0" err="1"/>
              <a:t>members</a:t>
            </a:r>
            <a:r>
              <a:rPr lang="mi-NZ" dirty="0"/>
              <a:t> of </a:t>
            </a:r>
            <a:r>
              <a:rPr lang="mi-NZ" dirty="0" err="1"/>
              <a:t>society</a:t>
            </a:r>
            <a:r>
              <a:rPr lang="mi-NZ" dirty="0"/>
              <a:t> (tuakana-teina)</a:t>
            </a:r>
          </a:p>
          <a:p>
            <a:pPr marL="0" indent="0">
              <a:buFont typeface="+mj-lt"/>
              <a:buNone/>
            </a:pPr>
            <a:endParaRPr lang="mi-NZ" dirty="0"/>
          </a:p>
          <a:p>
            <a:pPr marL="0" indent="0">
              <a:buFont typeface="+mj-lt"/>
              <a:buNone/>
            </a:pPr>
            <a:r>
              <a:rPr lang="mi-NZ" b="1" dirty="0" err="1"/>
              <a:t>Dark</a:t>
            </a:r>
            <a:r>
              <a:rPr lang="mi-NZ" b="1" dirty="0"/>
              <a:t> </a:t>
            </a:r>
            <a:r>
              <a:rPr lang="mi-NZ" b="1" dirty="0" err="1"/>
              <a:t>blue</a:t>
            </a:r>
            <a:r>
              <a:rPr lang="mi-NZ" b="1" dirty="0"/>
              <a:t> </a:t>
            </a:r>
            <a:r>
              <a:rPr lang="mi-NZ" b="1" dirty="0" err="1"/>
              <a:t>circle</a:t>
            </a:r>
            <a:r>
              <a:rPr lang="mi-NZ" b="1" dirty="0"/>
              <a:t> </a:t>
            </a:r>
            <a:r>
              <a:rPr lang="mi-NZ" dirty="0" err="1"/>
              <a:t>can</a:t>
            </a:r>
            <a:r>
              <a:rPr lang="mi-NZ" dirty="0"/>
              <a:t> </a:t>
            </a:r>
            <a:r>
              <a:rPr lang="mi-NZ" dirty="0" err="1"/>
              <a:t>also</a:t>
            </a:r>
            <a:r>
              <a:rPr lang="mi-NZ" dirty="0"/>
              <a:t> </a:t>
            </a:r>
            <a:r>
              <a:rPr lang="mi-NZ" dirty="0" err="1"/>
              <a:t>be</a:t>
            </a:r>
            <a:r>
              <a:rPr lang="mi-NZ" dirty="0"/>
              <a:t> </a:t>
            </a:r>
            <a:r>
              <a:rPr lang="mi-NZ" dirty="0" err="1"/>
              <a:t>an</a:t>
            </a:r>
            <a:r>
              <a:rPr lang="mi-NZ" dirty="0"/>
              <a:t> area where a </a:t>
            </a:r>
            <a:r>
              <a:rPr lang="mi-NZ" dirty="0" err="1"/>
              <a:t>child</a:t>
            </a:r>
            <a:r>
              <a:rPr lang="mi-NZ" dirty="0"/>
              <a:t> </a:t>
            </a:r>
            <a:r>
              <a:rPr lang="mi-NZ" dirty="0" err="1"/>
              <a:t>remains</a:t>
            </a:r>
            <a:r>
              <a:rPr lang="mi-NZ" dirty="0"/>
              <a:t> </a:t>
            </a:r>
            <a:r>
              <a:rPr lang="mi-NZ" dirty="0" err="1"/>
              <a:t>unchallenged</a:t>
            </a:r>
            <a:r>
              <a:rPr lang="mi-NZ" dirty="0"/>
              <a:t> or </a:t>
            </a:r>
            <a:r>
              <a:rPr lang="mi-NZ" dirty="0" err="1"/>
              <a:t>becomes</a:t>
            </a:r>
            <a:r>
              <a:rPr lang="mi-NZ" dirty="0"/>
              <a:t> </a:t>
            </a:r>
            <a:r>
              <a:rPr lang="mi-NZ" dirty="0" err="1"/>
              <a:t>bored</a:t>
            </a:r>
            <a:r>
              <a:rPr lang="mi-NZ" dirty="0"/>
              <a:t> – </a:t>
            </a:r>
            <a:r>
              <a:rPr lang="mi-NZ" dirty="0" err="1"/>
              <a:t>undesirable</a:t>
            </a:r>
            <a:r>
              <a:rPr lang="mi-NZ" dirty="0"/>
              <a:t> </a:t>
            </a:r>
            <a:r>
              <a:rPr lang="mi-NZ" dirty="0" err="1"/>
              <a:t>behaviours</a:t>
            </a:r>
            <a:r>
              <a:rPr lang="mi-NZ" dirty="0"/>
              <a:t> </a:t>
            </a:r>
            <a:r>
              <a:rPr lang="mi-NZ" dirty="0" err="1"/>
              <a:t>can</a:t>
            </a:r>
            <a:r>
              <a:rPr lang="mi-NZ" dirty="0"/>
              <a:t> </a:t>
            </a:r>
            <a:r>
              <a:rPr lang="mi-NZ" dirty="0" err="1"/>
              <a:t>signal</a:t>
            </a:r>
            <a:r>
              <a:rPr lang="mi-NZ" dirty="0"/>
              <a:t> </a:t>
            </a:r>
            <a:r>
              <a:rPr lang="mi-NZ" dirty="0" err="1"/>
              <a:t>that</a:t>
            </a:r>
            <a:r>
              <a:rPr lang="mi-NZ" dirty="0"/>
              <a:t> a </a:t>
            </a:r>
            <a:r>
              <a:rPr lang="mi-NZ" dirty="0" err="1"/>
              <a:t>child</a:t>
            </a:r>
            <a:r>
              <a:rPr lang="mi-NZ" dirty="0"/>
              <a:t> </a:t>
            </a:r>
            <a:r>
              <a:rPr lang="mi-NZ" dirty="0" err="1"/>
              <a:t>is</a:t>
            </a:r>
            <a:r>
              <a:rPr lang="mi-NZ" dirty="0"/>
              <a:t> </a:t>
            </a:r>
            <a:r>
              <a:rPr lang="mi-NZ" dirty="0" err="1"/>
              <a:t>in</a:t>
            </a:r>
            <a:r>
              <a:rPr lang="mi-NZ" dirty="0"/>
              <a:t> </a:t>
            </a:r>
            <a:r>
              <a:rPr lang="mi-NZ" dirty="0" err="1"/>
              <a:t>this</a:t>
            </a:r>
            <a:r>
              <a:rPr lang="mi-NZ" dirty="0"/>
              <a:t> </a:t>
            </a:r>
            <a:r>
              <a:rPr lang="mi-NZ" dirty="0" err="1"/>
              <a:t>space</a:t>
            </a:r>
            <a:r>
              <a:rPr lang="mi-NZ" dirty="0"/>
              <a:t> and </a:t>
            </a:r>
            <a:r>
              <a:rPr lang="mi-NZ" dirty="0" err="1"/>
              <a:t>requires</a:t>
            </a:r>
            <a:r>
              <a:rPr lang="mi-NZ" dirty="0"/>
              <a:t> </a:t>
            </a:r>
            <a:r>
              <a:rPr lang="mi-NZ" dirty="0" err="1"/>
              <a:t>outside</a:t>
            </a:r>
            <a:r>
              <a:rPr lang="mi-NZ" dirty="0"/>
              <a:t> </a:t>
            </a:r>
            <a:r>
              <a:rPr lang="mi-NZ" dirty="0" err="1"/>
              <a:t>assistance</a:t>
            </a:r>
            <a:r>
              <a:rPr lang="mi-NZ" dirty="0"/>
              <a:t> to </a:t>
            </a:r>
            <a:r>
              <a:rPr lang="mi-NZ" dirty="0" err="1"/>
              <a:t>redirect</a:t>
            </a:r>
            <a:r>
              <a:rPr lang="mi-NZ" dirty="0"/>
              <a:t> </a:t>
            </a:r>
            <a:r>
              <a:rPr lang="mi-NZ" dirty="0" err="1"/>
              <a:t>with</a:t>
            </a:r>
            <a:r>
              <a:rPr lang="mi-NZ" dirty="0"/>
              <a:t> </a:t>
            </a:r>
            <a:r>
              <a:rPr lang="mi-NZ" dirty="0" err="1"/>
              <a:t>an</a:t>
            </a:r>
            <a:r>
              <a:rPr lang="mi-NZ" dirty="0"/>
              <a:t> </a:t>
            </a:r>
            <a:r>
              <a:rPr lang="mi-NZ" dirty="0" err="1"/>
              <a:t>interesting</a:t>
            </a:r>
            <a:r>
              <a:rPr lang="mi-NZ" dirty="0"/>
              <a:t> </a:t>
            </a:r>
            <a:r>
              <a:rPr lang="mi-NZ" dirty="0" err="1"/>
              <a:t>challenge</a:t>
            </a:r>
            <a:r>
              <a:rPr lang="mi-NZ" dirty="0"/>
              <a:t>.</a:t>
            </a:r>
          </a:p>
          <a:p>
            <a:pPr marL="0" indent="0">
              <a:buFont typeface="+mj-lt"/>
              <a:buNone/>
            </a:pPr>
            <a:endParaRPr lang="mi-NZ" dirty="0"/>
          </a:p>
          <a:p>
            <a:pPr marL="0" indent="0">
              <a:buFont typeface="+mj-lt"/>
              <a:buNone/>
            </a:pPr>
            <a:r>
              <a:rPr lang="mi-NZ" b="1" dirty="0" err="1"/>
              <a:t>Light</a:t>
            </a:r>
            <a:r>
              <a:rPr lang="mi-NZ" b="1" dirty="0"/>
              <a:t> </a:t>
            </a:r>
            <a:r>
              <a:rPr lang="mi-NZ" b="1" dirty="0" err="1"/>
              <a:t>grey</a:t>
            </a:r>
            <a:r>
              <a:rPr lang="mi-NZ" dirty="0"/>
              <a:t> </a:t>
            </a:r>
            <a:r>
              <a:rPr lang="mi-NZ" dirty="0" err="1"/>
              <a:t>is</a:t>
            </a:r>
            <a:r>
              <a:rPr lang="mi-NZ" dirty="0"/>
              <a:t> where a </a:t>
            </a:r>
            <a:r>
              <a:rPr lang="mi-NZ" dirty="0" err="1"/>
              <a:t>teacher</a:t>
            </a:r>
            <a:r>
              <a:rPr lang="mi-NZ" dirty="0"/>
              <a:t>, or a more </a:t>
            </a:r>
            <a:r>
              <a:rPr lang="mi-NZ" dirty="0" err="1"/>
              <a:t>experienced</a:t>
            </a:r>
            <a:r>
              <a:rPr lang="mi-NZ" dirty="0"/>
              <a:t> </a:t>
            </a:r>
            <a:r>
              <a:rPr lang="mi-NZ" dirty="0" err="1"/>
              <a:t>peer</a:t>
            </a:r>
            <a:r>
              <a:rPr lang="mi-NZ" dirty="0"/>
              <a:t> (</a:t>
            </a:r>
            <a:r>
              <a:rPr lang="mi-NZ" dirty="0" err="1"/>
              <a:t>note</a:t>
            </a:r>
            <a:r>
              <a:rPr lang="mi-NZ" dirty="0"/>
              <a:t>, </a:t>
            </a:r>
            <a:r>
              <a:rPr lang="mi-NZ" dirty="0" err="1"/>
              <a:t>this</a:t>
            </a:r>
            <a:r>
              <a:rPr lang="mi-NZ" dirty="0"/>
              <a:t> </a:t>
            </a:r>
            <a:r>
              <a:rPr lang="mi-NZ" dirty="0" err="1"/>
              <a:t>could</a:t>
            </a:r>
            <a:r>
              <a:rPr lang="mi-NZ" dirty="0"/>
              <a:t> </a:t>
            </a:r>
            <a:r>
              <a:rPr lang="mi-NZ" dirty="0" err="1"/>
              <a:t>be</a:t>
            </a:r>
            <a:r>
              <a:rPr lang="mi-NZ" dirty="0"/>
              <a:t> a tuakana or teina, </a:t>
            </a:r>
            <a:r>
              <a:rPr lang="mi-NZ" dirty="0" err="1"/>
              <a:t>dependent</a:t>
            </a:r>
            <a:r>
              <a:rPr lang="mi-NZ" dirty="0"/>
              <a:t> </a:t>
            </a:r>
            <a:r>
              <a:rPr lang="mi-NZ" dirty="0" err="1"/>
              <a:t>on</a:t>
            </a:r>
            <a:r>
              <a:rPr lang="mi-NZ" dirty="0"/>
              <a:t> </a:t>
            </a:r>
            <a:r>
              <a:rPr lang="mi-NZ" dirty="0" err="1"/>
              <a:t>past</a:t>
            </a:r>
            <a:r>
              <a:rPr lang="mi-NZ" dirty="0"/>
              <a:t> </a:t>
            </a:r>
            <a:r>
              <a:rPr lang="mi-NZ" dirty="0" err="1"/>
              <a:t>experiences</a:t>
            </a:r>
            <a:r>
              <a:rPr lang="mi-NZ" dirty="0"/>
              <a:t>) </a:t>
            </a:r>
            <a:r>
              <a:rPr lang="mi-NZ" dirty="0" err="1"/>
              <a:t>can</a:t>
            </a:r>
            <a:r>
              <a:rPr lang="mi-NZ" dirty="0"/>
              <a:t> </a:t>
            </a:r>
            <a:r>
              <a:rPr lang="mi-NZ" dirty="0" err="1"/>
              <a:t>offer</a:t>
            </a:r>
            <a:r>
              <a:rPr lang="mi-NZ" dirty="0"/>
              <a:t> </a:t>
            </a:r>
            <a:r>
              <a:rPr lang="mi-NZ" dirty="0" err="1"/>
              <a:t>assistance</a:t>
            </a:r>
            <a:r>
              <a:rPr lang="mi-NZ" dirty="0"/>
              <a:t> </a:t>
            </a:r>
            <a:r>
              <a:rPr lang="mi-NZ" dirty="0" err="1"/>
              <a:t>that</a:t>
            </a:r>
            <a:r>
              <a:rPr lang="mi-NZ" dirty="0"/>
              <a:t> </a:t>
            </a:r>
            <a:r>
              <a:rPr lang="mi-NZ" dirty="0" err="1"/>
              <a:t>makes</a:t>
            </a:r>
            <a:r>
              <a:rPr lang="mi-NZ" dirty="0"/>
              <a:t> </a:t>
            </a:r>
            <a:r>
              <a:rPr lang="mi-NZ" dirty="0" err="1"/>
              <a:t>something</a:t>
            </a:r>
            <a:r>
              <a:rPr lang="mi-NZ" dirty="0"/>
              <a:t> </a:t>
            </a:r>
            <a:r>
              <a:rPr lang="mi-NZ" dirty="0" err="1"/>
              <a:t>achieveable</a:t>
            </a:r>
            <a:r>
              <a:rPr lang="mi-NZ" dirty="0"/>
              <a:t> (</a:t>
            </a:r>
            <a:r>
              <a:rPr lang="mi-NZ" dirty="0" err="1"/>
              <a:t>this</a:t>
            </a:r>
            <a:r>
              <a:rPr lang="mi-NZ" dirty="0"/>
              <a:t> </a:t>
            </a:r>
            <a:r>
              <a:rPr lang="mi-NZ" dirty="0" err="1"/>
              <a:t>is</a:t>
            </a:r>
            <a:r>
              <a:rPr lang="mi-NZ" dirty="0"/>
              <a:t> </a:t>
            </a:r>
            <a:r>
              <a:rPr lang="mi-NZ" dirty="0" err="1"/>
              <a:t>knowing</a:t>
            </a:r>
            <a:r>
              <a:rPr lang="mi-NZ" dirty="0"/>
              <a:t> </a:t>
            </a:r>
            <a:r>
              <a:rPr lang="mi-NZ" dirty="0" err="1"/>
              <a:t>as</a:t>
            </a:r>
            <a:r>
              <a:rPr lang="mi-NZ" dirty="0"/>
              <a:t> </a:t>
            </a:r>
            <a:r>
              <a:rPr lang="mi-NZ" dirty="0" err="1"/>
              <a:t>scaffolding</a:t>
            </a:r>
            <a:r>
              <a:rPr lang="mi-NZ" dirty="0"/>
              <a:t>). </a:t>
            </a:r>
            <a:r>
              <a:rPr lang="mi-NZ" dirty="0" err="1"/>
              <a:t>An</a:t>
            </a:r>
            <a:r>
              <a:rPr lang="mi-NZ" dirty="0"/>
              <a:t> </a:t>
            </a:r>
            <a:r>
              <a:rPr lang="mi-NZ" dirty="0" err="1"/>
              <a:t>example</a:t>
            </a:r>
            <a:r>
              <a:rPr lang="mi-NZ" dirty="0"/>
              <a:t> </a:t>
            </a:r>
            <a:r>
              <a:rPr lang="mi-NZ" dirty="0" err="1"/>
              <a:t>might</a:t>
            </a:r>
            <a:r>
              <a:rPr lang="mi-NZ" dirty="0"/>
              <a:t> </a:t>
            </a:r>
            <a:r>
              <a:rPr lang="mi-NZ" dirty="0" err="1"/>
              <a:t>be</a:t>
            </a:r>
            <a:r>
              <a:rPr lang="mi-NZ" dirty="0"/>
              <a:t> a </a:t>
            </a:r>
            <a:r>
              <a:rPr lang="mi-NZ" dirty="0" err="1"/>
              <a:t>child</a:t>
            </a:r>
            <a:r>
              <a:rPr lang="mi-NZ" dirty="0"/>
              <a:t> </a:t>
            </a:r>
            <a:r>
              <a:rPr lang="mi-NZ" dirty="0" err="1"/>
              <a:t>learning</a:t>
            </a:r>
            <a:r>
              <a:rPr lang="mi-NZ" dirty="0"/>
              <a:t> to </a:t>
            </a:r>
            <a:r>
              <a:rPr lang="mi-NZ" dirty="0" err="1"/>
              <a:t>swing</a:t>
            </a:r>
            <a:r>
              <a:rPr lang="mi-NZ" dirty="0"/>
              <a:t>.  </a:t>
            </a:r>
            <a:r>
              <a:rPr lang="mi-NZ" dirty="0" err="1"/>
              <a:t>You</a:t>
            </a:r>
            <a:r>
              <a:rPr lang="mi-NZ" dirty="0"/>
              <a:t> </a:t>
            </a:r>
            <a:r>
              <a:rPr lang="mi-NZ" dirty="0" err="1"/>
              <a:t>might</a:t>
            </a:r>
            <a:r>
              <a:rPr lang="mi-NZ" dirty="0"/>
              <a:t> </a:t>
            </a:r>
            <a:r>
              <a:rPr lang="mi-NZ" dirty="0" err="1"/>
              <a:t>push</a:t>
            </a:r>
            <a:r>
              <a:rPr lang="mi-NZ" dirty="0"/>
              <a:t> a </a:t>
            </a:r>
            <a:r>
              <a:rPr lang="mi-NZ" dirty="0" err="1"/>
              <a:t>young</a:t>
            </a:r>
            <a:r>
              <a:rPr lang="mi-NZ" dirty="0"/>
              <a:t> </a:t>
            </a:r>
            <a:r>
              <a:rPr lang="mi-NZ" dirty="0" err="1"/>
              <a:t>child</a:t>
            </a:r>
            <a:r>
              <a:rPr lang="mi-NZ" dirty="0"/>
              <a:t> </a:t>
            </a:r>
            <a:r>
              <a:rPr lang="mi-NZ" dirty="0" err="1"/>
              <a:t>on</a:t>
            </a:r>
            <a:r>
              <a:rPr lang="mi-NZ" dirty="0"/>
              <a:t> a </a:t>
            </a:r>
            <a:r>
              <a:rPr lang="mi-NZ" dirty="0" err="1"/>
              <a:t>swing</a:t>
            </a:r>
            <a:r>
              <a:rPr lang="mi-NZ" dirty="0"/>
              <a:t>, </a:t>
            </a:r>
            <a:r>
              <a:rPr lang="mi-NZ" dirty="0" err="1"/>
              <a:t>before</a:t>
            </a:r>
            <a:r>
              <a:rPr lang="mi-NZ" dirty="0"/>
              <a:t> </a:t>
            </a:r>
            <a:r>
              <a:rPr lang="mi-NZ" dirty="0" err="1"/>
              <a:t>teaching</a:t>
            </a:r>
            <a:r>
              <a:rPr lang="mi-NZ" dirty="0"/>
              <a:t> </a:t>
            </a:r>
            <a:r>
              <a:rPr lang="mi-NZ" dirty="0" err="1"/>
              <a:t>them</a:t>
            </a:r>
            <a:r>
              <a:rPr lang="mi-NZ" dirty="0"/>
              <a:t> </a:t>
            </a:r>
            <a:r>
              <a:rPr lang="mi-NZ" dirty="0" err="1"/>
              <a:t>that</a:t>
            </a:r>
            <a:r>
              <a:rPr lang="mi-NZ" dirty="0"/>
              <a:t> </a:t>
            </a:r>
            <a:r>
              <a:rPr lang="mi-NZ" dirty="0" err="1"/>
              <a:t>they</a:t>
            </a:r>
            <a:r>
              <a:rPr lang="mi-NZ" dirty="0"/>
              <a:t> </a:t>
            </a:r>
            <a:r>
              <a:rPr lang="mi-NZ" dirty="0" err="1"/>
              <a:t>can</a:t>
            </a:r>
            <a:r>
              <a:rPr lang="mi-NZ" dirty="0"/>
              <a:t> </a:t>
            </a:r>
            <a:r>
              <a:rPr lang="mi-NZ" dirty="0" err="1"/>
              <a:t>propel</a:t>
            </a:r>
            <a:r>
              <a:rPr lang="mi-NZ" dirty="0"/>
              <a:t> </a:t>
            </a:r>
            <a:r>
              <a:rPr lang="mi-NZ" dirty="0" err="1"/>
              <a:t>themselves</a:t>
            </a:r>
            <a:r>
              <a:rPr lang="mi-NZ" dirty="0"/>
              <a:t> </a:t>
            </a:r>
            <a:r>
              <a:rPr lang="mi-NZ" dirty="0" err="1"/>
              <a:t>using</a:t>
            </a:r>
            <a:r>
              <a:rPr lang="mi-NZ" dirty="0"/>
              <a:t> </a:t>
            </a:r>
            <a:r>
              <a:rPr lang="mi-NZ" dirty="0" err="1"/>
              <a:t>their</a:t>
            </a:r>
            <a:r>
              <a:rPr lang="mi-NZ" dirty="0"/>
              <a:t> </a:t>
            </a:r>
            <a:r>
              <a:rPr lang="mi-NZ" dirty="0" err="1"/>
              <a:t>legs</a:t>
            </a:r>
            <a:r>
              <a:rPr lang="mi-NZ" dirty="0"/>
              <a:t> to </a:t>
            </a:r>
            <a:r>
              <a:rPr lang="mi-NZ" dirty="0" err="1"/>
              <a:t>propel</a:t>
            </a:r>
            <a:r>
              <a:rPr lang="mi-NZ" dirty="0"/>
              <a:t> </a:t>
            </a:r>
            <a:r>
              <a:rPr lang="mi-NZ" dirty="0" err="1"/>
              <a:t>movement</a:t>
            </a:r>
            <a:r>
              <a:rPr lang="mi-NZ" dirty="0"/>
              <a:t>.  </a:t>
            </a:r>
            <a:r>
              <a:rPr lang="mi-NZ" dirty="0" err="1"/>
              <a:t>Scaffolding</a:t>
            </a:r>
            <a:r>
              <a:rPr lang="mi-NZ" dirty="0"/>
              <a:t> </a:t>
            </a:r>
            <a:r>
              <a:rPr lang="mi-NZ" dirty="0" err="1"/>
              <a:t>might</a:t>
            </a:r>
            <a:r>
              <a:rPr lang="mi-NZ" dirty="0"/>
              <a:t> </a:t>
            </a:r>
            <a:r>
              <a:rPr lang="mi-NZ" dirty="0" err="1"/>
              <a:t>be</a:t>
            </a:r>
            <a:r>
              <a:rPr lang="mi-NZ" dirty="0"/>
              <a:t> a </a:t>
            </a:r>
            <a:r>
              <a:rPr lang="mi-NZ" dirty="0" err="1"/>
              <a:t>verbal</a:t>
            </a:r>
            <a:r>
              <a:rPr lang="mi-NZ" dirty="0"/>
              <a:t> </a:t>
            </a:r>
            <a:r>
              <a:rPr lang="mi-NZ" dirty="0" err="1"/>
              <a:t>reminder</a:t>
            </a:r>
            <a:r>
              <a:rPr lang="mi-NZ" dirty="0"/>
              <a:t> (“</a:t>
            </a:r>
            <a:r>
              <a:rPr lang="mi-NZ" dirty="0" err="1"/>
              <a:t>kick</a:t>
            </a:r>
            <a:r>
              <a:rPr lang="mi-NZ" dirty="0"/>
              <a:t> </a:t>
            </a:r>
            <a:r>
              <a:rPr lang="mi-NZ" dirty="0" err="1"/>
              <a:t>your</a:t>
            </a:r>
            <a:r>
              <a:rPr lang="mi-NZ" dirty="0"/>
              <a:t> </a:t>
            </a:r>
            <a:r>
              <a:rPr lang="mi-NZ" dirty="0" err="1"/>
              <a:t>legs</a:t>
            </a:r>
            <a:r>
              <a:rPr lang="mi-NZ" dirty="0"/>
              <a:t> </a:t>
            </a:r>
            <a:r>
              <a:rPr lang="mi-NZ" dirty="0" err="1"/>
              <a:t>out</a:t>
            </a:r>
            <a:r>
              <a:rPr lang="mi-NZ" dirty="0"/>
              <a:t>!” </a:t>
            </a:r>
            <a:r>
              <a:rPr lang="mi-NZ" dirty="0" err="1"/>
              <a:t>When</a:t>
            </a:r>
            <a:r>
              <a:rPr lang="mi-NZ" dirty="0"/>
              <a:t> </a:t>
            </a:r>
            <a:r>
              <a:rPr lang="mi-NZ" dirty="0" err="1"/>
              <a:t>the</a:t>
            </a:r>
            <a:r>
              <a:rPr lang="mi-NZ" dirty="0"/>
              <a:t> </a:t>
            </a:r>
            <a:r>
              <a:rPr lang="mi-NZ" dirty="0" err="1"/>
              <a:t>swing</a:t>
            </a:r>
            <a:r>
              <a:rPr lang="mi-NZ" dirty="0"/>
              <a:t> </a:t>
            </a:r>
            <a:r>
              <a:rPr lang="mi-NZ" dirty="0" err="1"/>
              <a:t>is</a:t>
            </a:r>
            <a:r>
              <a:rPr lang="mi-NZ" dirty="0"/>
              <a:t> </a:t>
            </a:r>
            <a:r>
              <a:rPr lang="mi-NZ" dirty="0" err="1"/>
              <a:t>pushed</a:t>
            </a:r>
            <a:r>
              <a:rPr lang="mi-NZ" dirty="0"/>
              <a:t> </a:t>
            </a:r>
            <a:r>
              <a:rPr lang="mi-NZ" dirty="0" err="1"/>
              <a:t>forwards</a:t>
            </a:r>
            <a:r>
              <a:rPr lang="mi-NZ" dirty="0"/>
              <a:t> and </a:t>
            </a:r>
            <a:r>
              <a:rPr lang="mi-NZ" dirty="0" err="1"/>
              <a:t>then</a:t>
            </a:r>
            <a:r>
              <a:rPr lang="mi-NZ" dirty="0"/>
              <a:t> “</a:t>
            </a:r>
            <a:r>
              <a:rPr lang="mi-NZ" dirty="0" err="1"/>
              <a:t>kick</a:t>
            </a:r>
            <a:r>
              <a:rPr lang="mi-NZ" dirty="0"/>
              <a:t> </a:t>
            </a:r>
            <a:r>
              <a:rPr lang="mi-NZ" dirty="0" err="1"/>
              <a:t>your</a:t>
            </a:r>
            <a:r>
              <a:rPr lang="mi-NZ" dirty="0"/>
              <a:t> </a:t>
            </a:r>
            <a:r>
              <a:rPr lang="mi-NZ" dirty="0" err="1"/>
              <a:t>bottom</a:t>
            </a:r>
            <a:r>
              <a:rPr lang="mi-NZ" dirty="0"/>
              <a:t>!” </a:t>
            </a:r>
            <a:r>
              <a:rPr lang="mi-NZ" dirty="0" err="1"/>
              <a:t>when</a:t>
            </a:r>
            <a:r>
              <a:rPr lang="mi-NZ" dirty="0"/>
              <a:t> </a:t>
            </a:r>
            <a:r>
              <a:rPr lang="mi-NZ" dirty="0" err="1"/>
              <a:t>the</a:t>
            </a:r>
            <a:r>
              <a:rPr lang="mi-NZ" dirty="0"/>
              <a:t> </a:t>
            </a:r>
            <a:r>
              <a:rPr lang="mi-NZ" dirty="0" err="1"/>
              <a:t>swing</a:t>
            </a:r>
            <a:r>
              <a:rPr lang="mi-NZ" dirty="0"/>
              <a:t> </a:t>
            </a:r>
            <a:r>
              <a:rPr lang="mi-NZ" dirty="0" err="1"/>
              <a:t>naturally</a:t>
            </a:r>
            <a:r>
              <a:rPr lang="mi-NZ" dirty="0"/>
              <a:t> </a:t>
            </a:r>
            <a:r>
              <a:rPr lang="mi-NZ" dirty="0" err="1"/>
              <a:t>returns</a:t>
            </a:r>
            <a:r>
              <a:rPr lang="mi-NZ" dirty="0"/>
              <a:t>). </a:t>
            </a:r>
            <a:r>
              <a:rPr lang="mi-NZ" dirty="0" err="1"/>
              <a:t>Over</a:t>
            </a:r>
            <a:r>
              <a:rPr lang="mi-NZ" dirty="0"/>
              <a:t> </a:t>
            </a:r>
            <a:r>
              <a:rPr lang="mi-NZ" dirty="0" err="1"/>
              <a:t>time</a:t>
            </a:r>
            <a:r>
              <a:rPr lang="mi-NZ" dirty="0"/>
              <a:t>, </a:t>
            </a:r>
            <a:r>
              <a:rPr lang="mi-NZ" dirty="0" err="1"/>
              <a:t>you</a:t>
            </a:r>
            <a:r>
              <a:rPr lang="mi-NZ" dirty="0"/>
              <a:t> </a:t>
            </a:r>
            <a:r>
              <a:rPr lang="mi-NZ" dirty="0" err="1"/>
              <a:t>might</a:t>
            </a:r>
            <a:r>
              <a:rPr lang="mi-NZ" dirty="0"/>
              <a:t> </a:t>
            </a:r>
            <a:r>
              <a:rPr lang="mi-NZ" dirty="0" err="1"/>
              <a:t>reduce</a:t>
            </a:r>
            <a:r>
              <a:rPr lang="mi-NZ" dirty="0"/>
              <a:t> </a:t>
            </a:r>
            <a:r>
              <a:rPr lang="mi-NZ" dirty="0" err="1"/>
              <a:t>your</a:t>
            </a:r>
            <a:r>
              <a:rPr lang="mi-NZ" dirty="0"/>
              <a:t> </a:t>
            </a:r>
            <a:r>
              <a:rPr lang="mi-NZ" dirty="0" err="1"/>
              <a:t>amount</a:t>
            </a:r>
            <a:r>
              <a:rPr lang="mi-NZ" dirty="0"/>
              <a:t> of </a:t>
            </a:r>
            <a:r>
              <a:rPr lang="mi-NZ" dirty="0" err="1"/>
              <a:t>pushing</a:t>
            </a:r>
            <a:r>
              <a:rPr lang="mi-NZ" dirty="0"/>
              <a:t> </a:t>
            </a:r>
            <a:r>
              <a:rPr lang="mi-NZ" dirty="0" err="1"/>
              <a:t>until</a:t>
            </a:r>
            <a:r>
              <a:rPr lang="mi-NZ" dirty="0"/>
              <a:t> one </a:t>
            </a:r>
            <a:r>
              <a:rPr lang="mi-NZ" dirty="0" err="1"/>
              <a:t>day</a:t>
            </a:r>
            <a:r>
              <a:rPr lang="mi-NZ" dirty="0"/>
              <a:t> a </a:t>
            </a:r>
            <a:r>
              <a:rPr lang="mi-NZ" dirty="0" err="1"/>
              <a:t>child</a:t>
            </a:r>
            <a:r>
              <a:rPr lang="mi-NZ" dirty="0"/>
              <a:t> </a:t>
            </a:r>
            <a:r>
              <a:rPr lang="mi-NZ" dirty="0" err="1"/>
              <a:t>can</a:t>
            </a:r>
            <a:r>
              <a:rPr lang="mi-NZ" dirty="0"/>
              <a:t> </a:t>
            </a:r>
            <a:r>
              <a:rPr lang="mi-NZ" dirty="0" err="1"/>
              <a:t>manage</a:t>
            </a:r>
            <a:r>
              <a:rPr lang="mi-NZ" dirty="0"/>
              <a:t> </a:t>
            </a:r>
            <a:r>
              <a:rPr lang="mi-NZ" dirty="0" err="1"/>
              <a:t>the</a:t>
            </a:r>
            <a:r>
              <a:rPr lang="mi-NZ" dirty="0"/>
              <a:t> </a:t>
            </a:r>
            <a:r>
              <a:rPr lang="mi-NZ" dirty="0" err="1"/>
              <a:t>swing</a:t>
            </a:r>
            <a:r>
              <a:rPr lang="mi-NZ" dirty="0"/>
              <a:t> for </a:t>
            </a:r>
            <a:r>
              <a:rPr lang="mi-NZ" dirty="0" err="1"/>
              <a:t>themselves</a:t>
            </a:r>
            <a:r>
              <a:rPr lang="mi-NZ" dirty="0"/>
              <a:t>.  </a:t>
            </a:r>
          </a:p>
          <a:p>
            <a:pPr marL="0" indent="0">
              <a:buFont typeface="+mj-lt"/>
              <a:buNone/>
            </a:pPr>
            <a:endParaRPr lang="mi-NZ" dirty="0"/>
          </a:p>
          <a:p>
            <a:pPr marL="0" indent="0">
              <a:buFont typeface="+mj-lt"/>
              <a:buNone/>
            </a:pPr>
            <a:r>
              <a:rPr lang="mi-NZ" dirty="0" err="1"/>
              <a:t>Scaffolding</a:t>
            </a:r>
            <a:r>
              <a:rPr lang="mi-NZ" dirty="0"/>
              <a:t> </a:t>
            </a:r>
            <a:r>
              <a:rPr lang="mi-NZ" dirty="0" err="1"/>
              <a:t>is</a:t>
            </a:r>
            <a:r>
              <a:rPr lang="mi-NZ" dirty="0"/>
              <a:t> </a:t>
            </a:r>
            <a:r>
              <a:rPr lang="mi-NZ" dirty="0" err="1"/>
              <a:t>used</a:t>
            </a:r>
            <a:r>
              <a:rPr lang="mi-NZ" dirty="0"/>
              <a:t> to </a:t>
            </a:r>
            <a:r>
              <a:rPr lang="mi-NZ" dirty="0" err="1"/>
              <a:t>push</a:t>
            </a:r>
            <a:r>
              <a:rPr lang="mi-NZ" dirty="0"/>
              <a:t> a </a:t>
            </a:r>
            <a:r>
              <a:rPr lang="mi-NZ" dirty="0" err="1"/>
              <a:t>child</a:t>
            </a:r>
            <a:r>
              <a:rPr lang="mi-NZ" dirty="0"/>
              <a:t> </a:t>
            </a:r>
            <a:r>
              <a:rPr lang="mi-NZ" dirty="0" err="1"/>
              <a:t>outside</a:t>
            </a:r>
            <a:r>
              <a:rPr lang="mi-NZ" dirty="0"/>
              <a:t> of </a:t>
            </a:r>
            <a:r>
              <a:rPr lang="mi-NZ" dirty="0" err="1"/>
              <a:t>their</a:t>
            </a:r>
            <a:r>
              <a:rPr lang="mi-NZ" dirty="0"/>
              <a:t> </a:t>
            </a:r>
            <a:r>
              <a:rPr lang="mi-NZ" dirty="0" err="1"/>
              <a:t>comfort</a:t>
            </a:r>
            <a:r>
              <a:rPr lang="mi-NZ" dirty="0"/>
              <a:t> </a:t>
            </a:r>
            <a:r>
              <a:rPr lang="mi-NZ" dirty="0" err="1"/>
              <a:t>zone</a:t>
            </a:r>
            <a:r>
              <a:rPr lang="mi-NZ" dirty="0"/>
              <a:t>, </a:t>
            </a:r>
            <a:r>
              <a:rPr lang="mi-NZ" dirty="0" err="1"/>
              <a:t>but</a:t>
            </a:r>
            <a:r>
              <a:rPr lang="mi-NZ" dirty="0"/>
              <a:t> </a:t>
            </a:r>
            <a:r>
              <a:rPr lang="mi-NZ" dirty="0" err="1"/>
              <a:t>also</a:t>
            </a:r>
            <a:r>
              <a:rPr lang="mi-NZ" dirty="0"/>
              <a:t> to </a:t>
            </a:r>
            <a:r>
              <a:rPr lang="mi-NZ" dirty="0" err="1"/>
              <a:t>reduce</a:t>
            </a:r>
            <a:r>
              <a:rPr lang="mi-NZ" dirty="0"/>
              <a:t> </a:t>
            </a:r>
            <a:r>
              <a:rPr lang="mi-NZ" dirty="0" err="1"/>
              <a:t>frustration</a:t>
            </a:r>
            <a:r>
              <a:rPr lang="mi-NZ" dirty="0"/>
              <a:t> </a:t>
            </a:r>
            <a:r>
              <a:rPr lang="mi-NZ" dirty="0" err="1"/>
              <a:t>while</a:t>
            </a:r>
            <a:r>
              <a:rPr lang="mi-NZ" dirty="0"/>
              <a:t> </a:t>
            </a:r>
            <a:r>
              <a:rPr lang="mi-NZ" dirty="0" err="1"/>
              <a:t>they</a:t>
            </a:r>
            <a:r>
              <a:rPr lang="mi-NZ" dirty="0"/>
              <a:t> are </a:t>
            </a:r>
            <a:r>
              <a:rPr lang="mi-NZ" dirty="0" err="1"/>
              <a:t>learning</a:t>
            </a:r>
            <a:r>
              <a:rPr lang="mi-NZ" dirty="0"/>
              <a:t> </a:t>
            </a:r>
            <a:r>
              <a:rPr lang="mi-NZ" dirty="0" err="1"/>
              <a:t>so</a:t>
            </a:r>
            <a:r>
              <a:rPr lang="mi-NZ" dirty="0"/>
              <a:t> </a:t>
            </a:r>
            <a:r>
              <a:rPr lang="mi-NZ" dirty="0" err="1"/>
              <a:t>that</a:t>
            </a:r>
            <a:r>
              <a:rPr lang="mi-NZ" dirty="0"/>
              <a:t> </a:t>
            </a:r>
            <a:r>
              <a:rPr lang="mi-NZ" dirty="0" err="1"/>
              <a:t>they</a:t>
            </a:r>
            <a:r>
              <a:rPr lang="mi-NZ" dirty="0"/>
              <a:t> </a:t>
            </a:r>
            <a:r>
              <a:rPr lang="mi-NZ" dirty="0" err="1"/>
              <a:t>don’t</a:t>
            </a:r>
            <a:r>
              <a:rPr lang="mi-NZ" dirty="0"/>
              <a:t> </a:t>
            </a:r>
            <a:r>
              <a:rPr lang="mi-NZ" dirty="0" err="1"/>
              <a:t>simply</a:t>
            </a:r>
            <a:r>
              <a:rPr lang="mi-NZ" dirty="0"/>
              <a:t> </a:t>
            </a:r>
            <a:r>
              <a:rPr lang="mi-NZ" dirty="0" err="1"/>
              <a:t>give</a:t>
            </a:r>
            <a:r>
              <a:rPr lang="mi-NZ" dirty="0"/>
              <a:t> </a:t>
            </a:r>
            <a:r>
              <a:rPr lang="mi-NZ" dirty="0" err="1"/>
              <a:t>up</a:t>
            </a:r>
            <a:r>
              <a:rPr lang="mi-NZ" dirty="0"/>
              <a:t>.</a:t>
            </a:r>
          </a:p>
          <a:p>
            <a:pPr marL="0" indent="0">
              <a:buFont typeface="+mj-lt"/>
              <a:buNone/>
            </a:pPr>
            <a:endParaRPr lang="mi-NZ" dirty="0"/>
          </a:p>
          <a:p>
            <a:pPr marL="0" indent="0">
              <a:buFont typeface="+mj-lt"/>
              <a:buNone/>
            </a:pPr>
            <a:r>
              <a:rPr lang="mi-NZ" dirty="0" err="1"/>
              <a:t>Asking</a:t>
            </a:r>
            <a:r>
              <a:rPr lang="mi-NZ" dirty="0"/>
              <a:t> a </a:t>
            </a:r>
            <a:r>
              <a:rPr lang="mi-NZ" dirty="0" err="1"/>
              <a:t>child</a:t>
            </a:r>
            <a:r>
              <a:rPr lang="mi-NZ" dirty="0"/>
              <a:t> to </a:t>
            </a:r>
            <a:r>
              <a:rPr lang="mi-NZ" dirty="0" err="1"/>
              <a:t>do</a:t>
            </a:r>
            <a:r>
              <a:rPr lang="mi-NZ" dirty="0"/>
              <a:t> </a:t>
            </a:r>
            <a:r>
              <a:rPr lang="mi-NZ" dirty="0" err="1"/>
              <a:t>something</a:t>
            </a:r>
            <a:r>
              <a:rPr lang="mi-NZ" dirty="0"/>
              <a:t> </a:t>
            </a:r>
            <a:r>
              <a:rPr lang="mi-NZ" dirty="0" err="1"/>
              <a:t>that</a:t>
            </a:r>
            <a:r>
              <a:rPr lang="mi-NZ" dirty="0"/>
              <a:t> </a:t>
            </a:r>
            <a:r>
              <a:rPr lang="mi-NZ" dirty="0" err="1"/>
              <a:t>sits</a:t>
            </a:r>
            <a:r>
              <a:rPr lang="mi-NZ" dirty="0"/>
              <a:t> </a:t>
            </a:r>
            <a:r>
              <a:rPr lang="mi-NZ" dirty="0" err="1"/>
              <a:t>in</a:t>
            </a:r>
            <a:r>
              <a:rPr lang="mi-NZ" dirty="0"/>
              <a:t> </a:t>
            </a:r>
            <a:r>
              <a:rPr lang="mi-NZ" dirty="0" err="1"/>
              <a:t>the</a:t>
            </a:r>
            <a:r>
              <a:rPr lang="mi-NZ" dirty="0"/>
              <a:t> </a:t>
            </a:r>
            <a:r>
              <a:rPr lang="mi-NZ" b="1" dirty="0" err="1"/>
              <a:t>white</a:t>
            </a:r>
            <a:r>
              <a:rPr lang="mi-NZ" b="1" dirty="0"/>
              <a:t> </a:t>
            </a:r>
            <a:r>
              <a:rPr lang="mi-NZ" b="1" dirty="0" err="1"/>
              <a:t>outer</a:t>
            </a:r>
            <a:r>
              <a:rPr lang="mi-NZ" b="1" dirty="0"/>
              <a:t> </a:t>
            </a:r>
            <a:r>
              <a:rPr lang="mi-NZ" b="1" dirty="0" err="1"/>
              <a:t>circle</a:t>
            </a:r>
            <a:r>
              <a:rPr lang="mi-NZ" b="1" dirty="0"/>
              <a:t> </a:t>
            </a:r>
            <a:r>
              <a:rPr lang="mi-NZ" dirty="0" err="1"/>
              <a:t>can</a:t>
            </a:r>
            <a:r>
              <a:rPr lang="mi-NZ" dirty="0"/>
              <a:t> </a:t>
            </a:r>
            <a:r>
              <a:rPr lang="mi-NZ" dirty="0" err="1"/>
              <a:t>provide</a:t>
            </a:r>
            <a:r>
              <a:rPr lang="mi-NZ" dirty="0"/>
              <a:t> </a:t>
            </a:r>
            <a:r>
              <a:rPr lang="mi-NZ" dirty="0" err="1"/>
              <a:t>the</a:t>
            </a:r>
            <a:r>
              <a:rPr lang="mi-NZ" dirty="0"/>
              <a:t> </a:t>
            </a:r>
            <a:r>
              <a:rPr lang="mi-NZ" dirty="0" err="1"/>
              <a:t>same</a:t>
            </a:r>
            <a:r>
              <a:rPr lang="mi-NZ" dirty="0"/>
              <a:t> </a:t>
            </a:r>
            <a:r>
              <a:rPr lang="mi-NZ" dirty="0" err="1"/>
              <a:t>frustration</a:t>
            </a:r>
            <a:r>
              <a:rPr lang="mi-NZ" dirty="0"/>
              <a:t> </a:t>
            </a:r>
            <a:r>
              <a:rPr lang="mi-NZ" dirty="0" err="1"/>
              <a:t>as</a:t>
            </a:r>
            <a:r>
              <a:rPr lang="mi-NZ" dirty="0"/>
              <a:t> </a:t>
            </a:r>
            <a:r>
              <a:rPr lang="mi-NZ" dirty="0" err="1"/>
              <a:t>becoming</a:t>
            </a:r>
            <a:r>
              <a:rPr lang="mi-NZ" dirty="0"/>
              <a:t> </a:t>
            </a:r>
            <a:r>
              <a:rPr lang="mi-NZ" dirty="0" err="1"/>
              <a:t>bored</a:t>
            </a:r>
            <a:r>
              <a:rPr lang="mi-NZ" dirty="0"/>
              <a:t> and </a:t>
            </a:r>
            <a:r>
              <a:rPr lang="mi-NZ" dirty="0" err="1"/>
              <a:t>may</a:t>
            </a:r>
            <a:r>
              <a:rPr lang="mi-NZ" dirty="0"/>
              <a:t> </a:t>
            </a:r>
            <a:r>
              <a:rPr lang="mi-NZ" dirty="0" err="1"/>
              <a:t>prevent</a:t>
            </a:r>
            <a:r>
              <a:rPr lang="mi-NZ" dirty="0"/>
              <a:t> </a:t>
            </a:r>
            <a:r>
              <a:rPr lang="mi-NZ" dirty="0" err="1"/>
              <a:t>the</a:t>
            </a:r>
            <a:r>
              <a:rPr lang="mi-NZ" dirty="0"/>
              <a:t> </a:t>
            </a:r>
            <a:r>
              <a:rPr lang="mi-NZ" dirty="0" err="1"/>
              <a:t>child</a:t>
            </a:r>
            <a:r>
              <a:rPr lang="mi-NZ" dirty="0"/>
              <a:t> </a:t>
            </a:r>
            <a:r>
              <a:rPr lang="mi-NZ" dirty="0" err="1"/>
              <a:t>from</a:t>
            </a:r>
            <a:r>
              <a:rPr lang="mi-NZ" dirty="0"/>
              <a:t> </a:t>
            </a:r>
            <a:r>
              <a:rPr lang="mi-NZ" dirty="0" err="1"/>
              <a:t>attempting</a:t>
            </a:r>
            <a:r>
              <a:rPr lang="mi-NZ" dirty="0"/>
              <a:t> </a:t>
            </a:r>
            <a:r>
              <a:rPr lang="mi-NZ" dirty="0" err="1"/>
              <a:t>that</a:t>
            </a:r>
            <a:r>
              <a:rPr lang="mi-NZ" dirty="0"/>
              <a:t> </a:t>
            </a:r>
            <a:r>
              <a:rPr lang="mi-NZ" dirty="0" err="1"/>
              <a:t>learning</a:t>
            </a:r>
            <a:r>
              <a:rPr lang="mi-NZ" dirty="0"/>
              <a:t> </a:t>
            </a:r>
            <a:r>
              <a:rPr lang="mi-NZ" dirty="0" err="1"/>
              <a:t>again</a:t>
            </a:r>
            <a:r>
              <a:rPr lang="mi-NZ" dirty="0"/>
              <a:t> </a:t>
            </a:r>
            <a:r>
              <a:rPr lang="mi-NZ" dirty="0" err="1"/>
              <a:t>if</a:t>
            </a:r>
            <a:r>
              <a:rPr lang="mi-NZ" dirty="0"/>
              <a:t> </a:t>
            </a:r>
            <a:r>
              <a:rPr lang="mi-NZ" dirty="0" err="1"/>
              <a:t>it’s</a:t>
            </a:r>
            <a:r>
              <a:rPr lang="mi-NZ" dirty="0"/>
              <a:t> </a:t>
            </a:r>
            <a:r>
              <a:rPr lang="mi-NZ" dirty="0" err="1"/>
              <a:t>requested</a:t>
            </a:r>
            <a:r>
              <a:rPr lang="mi-NZ" dirty="0"/>
              <a:t> of </a:t>
            </a:r>
            <a:r>
              <a:rPr lang="mi-NZ" dirty="0" err="1"/>
              <a:t>them</a:t>
            </a:r>
            <a:r>
              <a:rPr lang="mi-NZ" dirty="0"/>
              <a:t> </a:t>
            </a:r>
            <a:r>
              <a:rPr lang="mi-NZ" dirty="0" err="1"/>
              <a:t>before</a:t>
            </a:r>
            <a:r>
              <a:rPr lang="mi-NZ" dirty="0"/>
              <a:t> </a:t>
            </a:r>
            <a:r>
              <a:rPr lang="mi-NZ" dirty="0" err="1"/>
              <a:t>they</a:t>
            </a:r>
            <a:r>
              <a:rPr lang="mi-NZ" dirty="0"/>
              <a:t> are </a:t>
            </a:r>
            <a:r>
              <a:rPr lang="mi-NZ" dirty="0" err="1"/>
              <a:t>observed</a:t>
            </a:r>
            <a:r>
              <a:rPr lang="mi-NZ" dirty="0"/>
              <a:t> to </a:t>
            </a:r>
            <a:r>
              <a:rPr lang="mi-NZ" dirty="0" err="1"/>
              <a:t>be</a:t>
            </a:r>
            <a:r>
              <a:rPr lang="mi-NZ" dirty="0"/>
              <a:t> </a:t>
            </a:r>
            <a:r>
              <a:rPr lang="mi-NZ" dirty="0" err="1"/>
              <a:t>ready</a:t>
            </a:r>
            <a:r>
              <a:rPr lang="mi-NZ" dirty="0"/>
              <a:t>.</a:t>
            </a:r>
          </a:p>
        </p:txBody>
      </p:sp>
      <p:sp>
        <p:nvSpPr>
          <p:cNvPr id="4" name="Slide Number Placeholder 3"/>
          <p:cNvSpPr>
            <a:spLocks noGrp="1"/>
          </p:cNvSpPr>
          <p:nvPr>
            <p:ph type="sldNum" sz="quarter" idx="5"/>
          </p:nvPr>
        </p:nvSpPr>
        <p:spPr/>
        <p:txBody>
          <a:bodyPr/>
          <a:lstStyle/>
          <a:p>
            <a:fld id="{0CA9CC4D-EB36-4A6E-82B8-3F78DE18D114}" type="slidenum">
              <a:rPr lang="en-NZ" smtClean="0"/>
              <a:t>10</a:t>
            </a:fld>
            <a:endParaRPr lang="en-NZ"/>
          </a:p>
        </p:txBody>
      </p:sp>
    </p:spTree>
    <p:extLst>
      <p:ext uri="{BB962C8B-B14F-4D97-AF65-F5344CB8AC3E}">
        <p14:creationId xmlns:p14="http://schemas.microsoft.com/office/powerpoint/2010/main" val="3223248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i="1" dirty="0" err="1"/>
              <a:t>Play</a:t>
            </a:r>
            <a:r>
              <a:rPr lang="mi-NZ" i="1" dirty="0"/>
              <a:t> </a:t>
            </a:r>
            <a:r>
              <a:rPr lang="mi-NZ" i="1" dirty="0" err="1"/>
              <a:t>with</a:t>
            </a:r>
            <a:r>
              <a:rPr lang="mi-NZ" i="1" dirty="0"/>
              <a:t> </a:t>
            </a:r>
            <a:r>
              <a:rPr lang="mi-NZ" i="1" dirty="0" err="1"/>
              <a:t>sound</a:t>
            </a:r>
            <a:r>
              <a:rPr lang="mi-NZ" i="1" dirty="0"/>
              <a:t> </a:t>
            </a:r>
            <a:r>
              <a:rPr lang="mi-NZ" i="1" dirty="0" err="1"/>
              <a:t>on</a:t>
            </a:r>
            <a:r>
              <a:rPr lang="mi-NZ" i="1" dirty="0"/>
              <a:t> for </a:t>
            </a:r>
            <a:r>
              <a:rPr lang="mi-NZ" i="1" dirty="0" err="1"/>
              <a:t>effect</a:t>
            </a:r>
            <a:r>
              <a:rPr lang="mi-NZ" i="1" dirty="0"/>
              <a:t>.</a:t>
            </a:r>
          </a:p>
          <a:p>
            <a:endParaRPr lang="mi-NZ" i="1" dirty="0"/>
          </a:p>
          <a:p>
            <a:r>
              <a:rPr lang="mi-NZ" dirty="0" err="1"/>
              <a:t>Interpsychological</a:t>
            </a:r>
            <a:r>
              <a:rPr lang="mi-NZ" dirty="0"/>
              <a:t>  </a:t>
            </a:r>
            <a:r>
              <a:rPr lang="mi-NZ" dirty="0" err="1"/>
              <a:t>through</a:t>
            </a:r>
            <a:r>
              <a:rPr lang="mi-NZ" dirty="0"/>
              <a:t> </a:t>
            </a:r>
            <a:r>
              <a:rPr lang="mi-NZ" dirty="0" err="1"/>
              <a:t>socialisation</a:t>
            </a:r>
            <a:r>
              <a:rPr lang="mi-NZ" dirty="0"/>
              <a:t> </a:t>
            </a:r>
          </a:p>
          <a:p>
            <a:r>
              <a:rPr lang="mi-NZ" dirty="0" err="1"/>
              <a:t>Interacting</a:t>
            </a:r>
            <a:r>
              <a:rPr lang="mi-NZ" dirty="0"/>
              <a:t> </a:t>
            </a:r>
            <a:r>
              <a:rPr lang="mi-NZ" dirty="0" err="1"/>
              <a:t>with</a:t>
            </a:r>
            <a:r>
              <a:rPr lang="mi-NZ" dirty="0"/>
              <a:t> </a:t>
            </a:r>
            <a:r>
              <a:rPr lang="mi-NZ" dirty="0" err="1"/>
              <a:t>the</a:t>
            </a:r>
            <a:r>
              <a:rPr lang="mi-NZ" dirty="0"/>
              <a:t> </a:t>
            </a:r>
            <a:r>
              <a:rPr lang="mi-NZ" dirty="0" err="1"/>
              <a:t>community</a:t>
            </a:r>
            <a:endParaRPr lang="mi-NZ" dirty="0"/>
          </a:p>
        </p:txBody>
      </p:sp>
      <p:sp>
        <p:nvSpPr>
          <p:cNvPr id="4" name="Slide Number Placeholder 3"/>
          <p:cNvSpPr>
            <a:spLocks noGrp="1"/>
          </p:cNvSpPr>
          <p:nvPr>
            <p:ph type="sldNum" sz="quarter" idx="5"/>
          </p:nvPr>
        </p:nvSpPr>
        <p:spPr/>
        <p:txBody>
          <a:bodyPr/>
          <a:lstStyle/>
          <a:p>
            <a:fld id="{937BB014-F765-48E5-9514-7597964E9E43}" type="slidenum">
              <a:rPr lang="mi-NZ" smtClean="0"/>
              <a:t>12</a:t>
            </a:fld>
            <a:endParaRPr lang="mi-NZ"/>
          </a:p>
        </p:txBody>
      </p:sp>
    </p:spTree>
    <p:extLst>
      <p:ext uri="{BB962C8B-B14F-4D97-AF65-F5344CB8AC3E}">
        <p14:creationId xmlns:p14="http://schemas.microsoft.com/office/powerpoint/2010/main" val="553857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i-NZ" dirty="0" err="1"/>
              <a:t>Intrapsychological</a:t>
            </a:r>
            <a:r>
              <a:rPr lang="mi-NZ" dirty="0"/>
              <a:t> – </a:t>
            </a:r>
            <a:r>
              <a:rPr lang="mi-NZ" dirty="0" err="1"/>
              <a:t>at</a:t>
            </a:r>
            <a:r>
              <a:rPr lang="mi-NZ" dirty="0"/>
              <a:t> </a:t>
            </a:r>
            <a:r>
              <a:rPr lang="mi-NZ" dirty="0" err="1"/>
              <a:t>an</a:t>
            </a:r>
            <a:r>
              <a:rPr lang="mi-NZ" dirty="0"/>
              <a:t> </a:t>
            </a:r>
            <a:r>
              <a:rPr lang="mi-NZ" dirty="0" err="1"/>
              <a:t>individual</a:t>
            </a:r>
            <a:r>
              <a:rPr lang="mi-NZ" dirty="0"/>
              <a:t> </a:t>
            </a:r>
            <a:r>
              <a:rPr lang="mi-NZ" dirty="0" err="1"/>
              <a:t>level</a:t>
            </a:r>
            <a:r>
              <a:rPr lang="mi-NZ" dirty="0"/>
              <a:t> </a:t>
            </a:r>
          </a:p>
        </p:txBody>
      </p:sp>
      <p:sp>
        <p:nvSpPr>
          <p:cNvPr id="4" name="Slide Number Placeholder 3"/>
          <p:cNvSpPr>
            <a:spLocks noGrp="1"/>
          </p:cNvSpPr>
          <p:nvPr>
            <p:ph type="sldNum" sz="quarter" idx="5"/>
          </p:nvPr>
        </p:nvSpPr>
        <p:spPr/>
        <p:txBody>
          <a:bodyPr/>
          <a:lstStyle/>
          <a:p>
            <a:fld id="{937BB014-F765-48E5-9514-7597964E9E43}" type="slidenum">
              <a:rPr lang="mi-NZ" smtClean="0"/>
              <a:t>13</a:t>
            </a:fld>
            <a:endParaRPr lang="mi-NZ"/>
          </a:p>
        </p:txBody>
      </p:sp>
    </p:spTree>
    <p:extLst>
      <p:ext uri="{BB962C8B-B14F-4D97-AF65-F5344CB8AC3E}">
        <p14:creationId xmlns:p14="http://schemas.microsoft.com/office/powerpoint/2010/main" val="13708079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2329C5B-1F3D-4C66-86FF-34566FB6E4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26FC3B-E569-44A4-A0CF-282E23995722}"/>
              </a:ext>
            </a:extLst>
          </p:cNvPr>
          <p:cNvSpPr>
            <a:spLocks noGrp="1"/>
          </p:cNvSpPr>
          <p:nvPr>
            <p:ph type="ctrTitle" hasCustomPrompt="1"/>
          </p:nvPr>
        </p:nvSpPr>
        <p:spPr>
          <a:xfrm>
            <a:off x="691341" y="757998"/>
            <a:ext cx="9535009" cy="2582363"/>
          </a:xfrm>
        </p:spPr>
        <p:txBody>
          <a:bodyPr anchor="b">
            <a:normAutofit/>
          </a:bodyPr>
          <a:lstStyle>
            <a:lvl1pPr algn="l">
              <a:defRPr sz="6000" b="1">
                <a:solidFill>
                  <a:schemeClr val="bg1"/>
                </a:solidFill>
                <a:latin typeface="Arial" panose="020B0604020202020204" pitchFamily="34" charset="0"/>
                <a:cs typeface="Arial" panose="020B0604020202020204" pitchFamily="34" charset="0"/>
              </a:defRPr>
            </a:lvl1pPr>
          </a:lstStyle>
          <a:p>
            <a:r>
              <a:rPr lang="en-US" dirty="0"/>
              <a:t>Click to edit Master title style here and here and here and here</a:t>
            </a:r>
            <a:endParaRPr lang="en-NZ" dirty="0"/>
          </a:p>
        </p:txBody>
      </p:sp>
      <p:sp>
        <p:nvSpPr>
          <p:cNvPr id="3" name="Subtitle 2">
            <a:extLst>
              <a:ext uri="{FF2B5EF4-FFF2-40B4-BE49-F238E27FC236}">
                <a16:creationId xmlns:a16="http://schemas.microsoft.com/office/drawing/2014/main" id="{801EC7AD-CDBF-4A5F-88BA-909C19134643}"/>
              </a:ext>
            </a:extLst>
          </p:cNvPr>
          <p:cNvSpPr>
            <a:spLocks noGrp="1"/>
          </p:cNvSpPr>
          <p:nvPr>
            <p:ph type="subTitle" idx="1"/>
          </p:nvPr>
        </p:nvSpPr>
        <p:spPr>
          <a:xfrm>
            <a:off x="691341" y="3615616"/>
            <a:ext cx="7771524" cy="1012368"/>
          </a:xfrm>
        </p:spPr>
        <p:txBody>
          <a:bodyPr/>
          <a:lstStyle>
            <a:lvl1pPr marL="0" indent="0" algn="l">
              <a:buNone/>
              <a:defRPr sz="2400">
                <a:solidFill>
                  <a:srgbClr val="009999"/>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dirty="0"/>
          </a:p>
        </p:txBody>
      </p:sp>
      <p:pic>
        <p:nvPicPr>
          <p:cNvPr id="10" name="Picture 9">
            <a:extLst>
              <a:ext uri="{FF2B5EF4-FFF2-40B4-BE49-F238E27FC236}">
                <a16:creationId xmlns:a16="http://schemas.microsoft.com/office/drawing/2014/main" id="{1BD3DC27-3AB2-45EE-8809-EB9BC796F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961" y="5252020"/>
            <a:ext cx="5943377" cy="1332567"/>
          </a:xfrm>
          <a:prstGeom prst="rect">
            <a:avLst/>
          </a:prstGeom>
        </p:spPr>
      </p:pic>
    </p:spTree>
    <p:extLst>
      <p:ext uri="{BB962C8B-B14F-4D97-AF65-F5344CB8AC3E}">
        <p14:creationId xmlns:p14="http://schemas.microsoft.com/office/powerpoint/2010/main" val="423038038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DD6E-FD3F-43E1-A6B2-5D412C5D9DB7}"/>
              </a:ext>
            </a:extLst>
          </p:cNvPr>
          <p:cNvSpPr>
            <a:spLocks noGrp="1"/>
          </p:cNvSpPr>
          <p:nvPr>
            <p:ph type="title" hasCustomPrompt="1"/>
          </p:nvPr>
        </p:nvSpPr>
        <p:spPr>
          <a:xfrm>
            <a:off x="556728" y="634482"/>
            <a:ext cx="4215298" cy="1744824"/>
          </a:xfrm>
        </p:spPr>
        <p:txBody>
          <a:bodyPr anchor="t">
            <a:normAutofit/>
          </a:bodyPr>
          <a:lstStyle>
            <a:lvl1pPr>
              <a:defRPr sz="3600"/>
            </a:lvl1pPr>
          </a:lstStyle>
          <a:p>
            <a:r>
              <a:rPr lang="en-US" dirty="0"/>
              <a:t>Topic heading goes here</a:t>
            </a:r>
            <a:endParaRPr lang="en-NZ" dirty="0"/>
          </a:p>
        </p:txBody>
      </p:sp>
      <p:sp>
        <p:nvSpPr>
          <p:cNvPr id="3" name="Content Placeholder 2">
            <a:extLst>
              <a:ext uri="{FF2B5EF4-FFF2-40B4-BE49-F238E27FC236}">
                <a16:creationId xmlns:a16="http://schemas.microsoft.com/office/drawing/2014/main" id="{25307E8C-4500-4E05-A6D4-4E36CF0F39BE}"/>
              </a:ext>
            </a:extLst>
          </p:cNvPr>
          <p:cNvSpPr>
            <a:spLocks noGrp="1"/>
          </p:cNvSpPr>
          <p:nvPr>
            <p:ph idx="1"/>
          </p:nvPr>
        </p:nvSpPr>
        <p:spPr>
          <a:xfrm>
            <a:off x="5029200" y="634483"/>
            <a:ext cx="6326188" cy="5691672"/>
          </a:xfrm>
        </p:spPr>
        <p:txBody>
          <a:bodyPr/>
          <a:lstStyle>
            <a:lvl1pPr>
              <a:spcAft>
                <a:spcPts val="1200"/>
              </a:spcAft>
              <a:defRPr sz="2200"/>
            </a:lvl1pPr>
            <a:lvl2pPr>
              <a:spcAft>
                <a:spcPts val="0"/>
              </a:spcAft>
              <a:defRPr sz="2000"/>
            </a:lvl2pPr>
            <a:lvl3pPr>
              <a:spcAft>
                <a:spcPts val="0"/>
              </a:spcAft>
              <a:defRPr sz="1800"/>
            </a:lvl3pPr>
            <a:lvl4pPr>
              <a:spcAft>
                <a:spcPts val="0"/>
              </a:spcAft>
              <a:defRPr sz="1600"/>
            </a:lvl4pPr>
            <a:lvl5pPr>
              <a:spcAft>
                <a:spcPts val="0"/>
              </a:spcAft>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9" name="Text Placeholder 3">
            <a:extLst>
              <a:ext uri="{FF2B5EF4-FFF2-40B4-BE49-F238E27FC236}">
                <a16:creationId xmlns:a16="http://schemas.microsoft.com/office/drawing/2014/main" id="{CB6449EA-0E32-423E-985A-C95CFEE57B8A}"/>
              </a:ext>
            </a:extLst>
          </p:cNvPr>
          <p:cNvSpPr>
            <a:spLocks noGrp="1"/>
          </p:cNvSpPr>
          <p:nvPr>
            <p:ph type="body" sz="half" idx="2" hasCustomPrompt="1"/>
          </p:nvPr>
        </p:nvSpPr>
        <p:spPr>
          <a:xfrm>
            <a:off x="556728" y="2584580"/>
            <a:ext cx="4215297" cy="3638938"/>
          </a:xfrm>
        </p:spPr>
        <p:txBody>
          <a:bodyPr anchor="b">
            <a:normAutofit/>
          </a:bodyPr>
          <a:lstStyle>
            <a:lvl1pPr marL="0" indent="0">
              <a:buNone/>
              <a:defRPr sz="20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Caption goes here</a:t>
            </a:r>
          </a:p>
        </p:txBody>
      </p:sp>
    </p:spTree>
    <p:extLst>
      <p:ext uri="{BB962C8B-B14F-4D97-AF65-F5344CB8AC3E}">
        <p14:creationId xmlns:p14="http://schemas.microsoft.com/office/powerpoint/2010/main" val="3420135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183188" y="634483"/>
            <a:ext cx="6172200" cy="558903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8" name="Title 1">
            <a:extLst>
              <a:ext uri="{FF2B5EF4-FFF2-40B4-BE49-F238E27FC236}">
                <a16:creationId xmlns:a16="http://schemas.microsoft.com/office/drawing/2014/main" id="{730E54CA-2868-4B65-B2DC-216F6AD73F0C}"/>
              </a:ext>
            </a:extLst>
          </p:cNvPr>
          <p:cNvSpPr>
            <a:spLocks noGrp="1"/>
          </p:cNvSpPr>
          <p:nvPr>
            <p:ph type="title" hasCustomPrompt="1"/>
          </p:nvPr>
        </p:nvSpPr>
        <p:spPr>
          <a:xfrm>
            <a:off x="556728" y="634482"/>
            <a:ext cx="4215298" cy="1744824"/>
          </a:xfrm>
        </p:spPr>
        <p:txBody>
          <a:bodyPr anchor="t">
            <a:normAutofit/>
          </a:bodyPr>
          <a:lstStyle>
            <a:lvl1pPr>
              <a:defRPr sz="3600"/>
            </a:lvl1pPr>
          </a:lstStyle>
          <a:p>
            <a:r>
              <a:rPr lang="en-US" dirty="0"/>
              <a:t>Topic heading goes here</a:t>
            </a:r>
            <a:endParaRPr lang="en-NZ" dirty="0"/>
          </a:p>
        </p:txBody>
      </p:sp>
      <p:sp>
        <p:nvSpPr>
          <p:cNvPr id="9" name="Text Placeholder 3">
            <a:extLst>
              <a:ext uri="{FF2B5EF4-FFF2-40B4-BE49-F238E27FC236}">
                <a16:creationId xmlns:a16="http://schemas.microsoft.com/office/drawing/2014/main" id="{391EA817-6324-44C7-8829-3FF2EEA21424}"/>
              </a:ext>
            </a:extLst>
          </p:cNvPr>
          <p:cNvSpPr>
            <a:spLocks noGrp="1"/>
          </p:cNvSpPr>
          <p:nvPr>
            <p:ph type="body" sz="half" idx="2" hasCustomPrompt="1"/>
          </p:nvPr>
        </p:nvSpPr>
        <p:spPr>
          <a:xfrm>
            <a:off x="556728" y="2584580"/>
            <a:ext cx="4215297" cy="3638938"/>
          </a:xfrm>
        </p:spPr>
        <p:txBody>
          <a:bodyPr anchor="b">
            <a:normAutofit/>
          </a:bodyPr>
          <a:lstStyle>
            <a:lvl1pPr marL="0" indent="0">
              <a:buNone/>
              <a:defRPr sz="20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Image caption goes here</a:t>
            </a:r>
          </a:p>
        </p:txBody>
      </p:sp>
    </p:spTree>
    <p:extLst>
      <p:ext uri="{BB962C8B-B14F-4D97-AF65-F5344CB8AC3E}">
        <p14:creationId xmlns:p14="http://schemas.microsoft.com/office/powerpoint/2010/main" val="41209852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681135" y="634483"/>
            <a:ext cx="10674253" cy="558903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35989335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only black background">
    <p:bg>
      <p:bgPr>
        <a:solidFill>
          <a:schemeClr val="tx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681135" y="634483"/>
            <a:ext cx="10674253" cy="558903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Tree>
    <p:extLst>
      <p:ext uri="{BB962C8B-B14F-4D97-AF65-F5344CB8AC3E}">
        <p14:creationId xmlns:p14="http://schemas.microsoft.com/office/powerpoint/2010/main" val="32633688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Layout">
    <p:bg>
      <p:bgRef idx="1001">
        <a:schemeClr val="bg1"/>
      </p:bgRef>
    </p:bg>
    <p:spTree>
      <p:nvGrpSpPr>
        <p:cNvPr id="1" name=""/>
        <p:cNvGrpSpPr/>
        <p:nvPr/>
      </p:nvGrpSpPr>
      <p:grpSpPr>
        <a:xfrm>
          <a:off x="0" y="0"/>
          <a:ext cx="0" cy="0"/>
          <a:chOff x="0" y="0"/>
          <a:chExt cx="0" cy="0"/>
        </a:xfrm>
      </p:grpSpPr>
      <p:sp>
        <p:nvSpPr>
          <p:cNvPr id="5" name="Media Placeholder 3">
            <a:extLst>
              <a:ext uri="{FF2B5EF4-FFF2-40B4-BE49-F238E27FC236}">
                <a16:creationId xmlns:a16="http://schemas.microsoft.com/office/drawing/2014/main" id="{BE99DE44-A89D-474A-932F-30906C098F49}"/>
              </a:ext>
            </a:extLst>
          </p:cNvPr>
          <p:cNvSpPr>
            <a:spLocks noGrp="1"/>
          </p:cNvSpPr>
          <p:nvPr>
            <p:ph type="media" sz="quarter" idx="10" hasCustomPrompt="1"/>
          </p:nvPr>
        </p:nvSpPr>
        <p:spPr>
          <a:xfrm>
            <a:off x="681038" y="635000"/>
            <a:ext cx="10674350" cy="5588000"/>
          </a:xfrm>
        </p:spPr>
        <p:txBody>
          <a:bodyPr/>
          <a:lstStyle>
            <a:lvl1pPr marL="228600" marR="0" indent="-228600" algn="l"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a:lvl1pPr>
          </a:lstStyle>
          <a:p>
            <a:pPr marL="228600" marR="0" lvl="0" indent="-228600" algn="l" defTabSz="914400" rtl="0" eaLnBrk="1" fontAlgn="auto" latinLnBrk="0" hangingPunct="1">
              <a:lnSpc>
                <a:spcPct val="100000"/>
              </a:lnSpc>
              <a:spcBef>
                <a:spcPts val="1000"/>
              </a:spcBef>
              <a:spcAft>
                <a:spcPts val="1200"/>
              </a:spcAft>
              <a:buClrTx/>
              <a:buSzTx/>
              <a:buFont typeface="Arial" panose="020B0604020202020204" pitchFamily="34" charset="0"/>
              <a:buChar char="•"/>
              <a:tabLst/>
              <a:defRPr/>
            </a:pPr>
            <a:r>
              <a:rPr lang="en-NZ" dirty="0"/>
              <a:t>black backgrounds work best for embedding videos</a:t>
            </a:r>
          </a:p>
          <a:p>
            <a:endParaRPr lang="en-NZ" dirty="0"/>
          </a:p>
        </p:txBody>
      </p:sp>
    </p:spTree>
    <p:extLst>
      <p:ext uri="{BB962C8B-B14F-4D97-AF65-F5344CB8AC3E}">
        <p14:creationId xmlns:p14="http://schemas.microsoft.com/office/powerpoint/2010/main" val="1499745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s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500064"/>
            <a:ext cx="5386871" cy="58307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9" name="Picture Placeholder 2">
            <a:extLst>
              <a:ext uri="{FF2B5EF4-FFF2-40B4-BE49-F238E27FC236}">
                <a16:creationId xmlns:a16="http://schemas.microsoft.com/office/drawing/2014/main" id="{C5E48219-FB4B-4A3E-A1DF-45247A9968E5}"/>
              </a:ext>
            </a:extLst>
          </p:cNvPr>
          <p:cNvSpPr>
            <a:spLocks noGrp="1"/>
          </p:cNvSpPr>
          <p:nvPr>
            <p:ph type="pic" idx="10"/>
          </p:nvPr>
        </p:nvSpPr>
        <p:spPr>
          <a:xfrm>
            <a:off x="6239072" y="500063"/>
            <a:ext cx="5386871" cy="58307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14978962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s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500064"/>
            <a:ext cx="3380789" cy="58307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10" name="Picture Placeholder 2">
            <a:extLst>
              <a:ext uri="{FF2B5EF4-FFF2-40B4-BE49-F238E27FC236}">
                <a16:creationId xmlns:a16="http://schemas.microsoft.com/office/drawing/2014/main" id="{C3A93D8B-2AEE-4B70-B67D-545BAA175EA6}"/>
              </a:ext>
            </a:extLst>
          </p:cNvPr>
          <p:cNvSpPr>
            <a:spLocks noGrp="1"/>
          </p:cNvSpPr>
          <p:nvPr>
            <p:ph type="pic" idx="10"/>
          </p:nvPr>
        </p:nvSpPr>
        <p:spPr>
          <a:xfrm>
            <a:off x="4400940" y="500063"/>
            <a:ext cx="3380789" cy="58307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1" name="Picture Placeholder 2">
            <a:extLst>
              <a:ext uri="{FF2B5EF4-FFF2-40B4-BE49-F238E27FC236}">
                <a16:creationId xmlns:a16="http://schemas.microsoft.com/office/drawing/2014/main" id="{9C8F123C-386C-4F40-AF2C-8F624C95FDB9}"/>
              </a:ext>
            </a:extLst>
          </p:cNvPr>
          <p:cNvSpPr>
            <a:spLocks noGrp="1"/>
          </p:cNvSpPr>
          <p:nvPr>
            <p:ph type="pic" idx="11"/>
          </p:nvPr>
        </p:nvSpPr>
        <p:spPr>
          <a:xfrm>
            <a:off x="8245154" y="500063"/>
            <a:ext cx="3380789" cy="583075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78731966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s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500064"/>
            <a:ext cx="5386871" cy="2784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9" name="Picture Placeholder 2">
            <a:extLst>
              <a:ext uri="{FF2B5EF4-FFF2-40B4-BE49-F238E27FC236}">
                <a16:creationId xmlns:a16="http://schemas.microsoft.com/office/drawing/2014/main" id="{C5E48219-FB4B-4A3E-A1DF-45247A9968E5}"/>
              </a:ext>
            </a:extLst>
          </p:cNvPr>
          <p:cNvSpPr>
            <a:spLocks noGrp="1"/>
          </p:cNvSpPr>
          <p:nvPr>
            <p:ph type="pic" idx="10"/>
          </p:nvPr>
        </p:nvSpPr>
        <p:spPr>
          <a:xfrm>
            <a:off x="6239072" y="500063"/>
            <a:ext cx="5386871" cy="2784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4" name="Picture Placeholder 2">
            <a:extLst>
              <a:ext uri="{FF2B5EF4-FFF2-40B4-BE49-F238E27FC236}">
                <a16:creationId xmlns:a16="http://schemas.microsoft.com/office/drawing/2014/main" id="{A1EE136C-7A22-4BD7-B6D8-5C1773B65F27}"/>
              </a:ext>
            </a:extLst>
          </p:cNvPr>
          <p:cNvSpPr>
            <a:spLocks noGrp="1"/>
          </p:cNvSpPr>
          <p:nvPr>
            <p:ph type="pic" idx="11"/>
          </p:nvPr>
        </p:nvSpPr>
        <p:spPr>
          <a:xfrm>
            <a:off x="556729" y="3522311"/>
            <a:ext cx="5386871" cy="2784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5" name="Picture Placeholder 2">
            <a:extLst>
              <a:ext uri="{FF2B5EF4-FFF2-40B4-BE49-F238E27FC236}">
                <a16:creationId xmlns:a16="http://schemas.microsoft.com/office/drawing/2014/main" id="{2CAF2862-38DE-436A-9A35-847DB687CB3A}"/>
              </a:ext>
            </a:extLst>
          </p:cNvPr>
          <p:cNvSpPr>
            <a:spLocks noGrp="1"/>
          </p:cNvSpPr>
          <p:nvPr>
            <p:ph type="pic" idx="12"/>
          </p:nvPr>
        </p:nvSpPr>
        <p:spPr>
          <a:xfrm>
            <a:off x="6239072" y="3522310"/>
            <a:ext cx="5386871" cy="27843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37203735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x Pictures Onl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500064"/>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10" name="Picture Placeholder 2">
            <a:extLst>
              <a:ext uri="{FF2B5EF4-FFF2-40B4-BE49-F238E27FC236}">
                <a16:creationId xmlns:a16="http://schemas.microsoft.com/office/drawing/2014/main" id="{C3A93D8B-2AEE-4B70-B67D-545BAA175EA6}"/>
              </a:ext>
            </a:extLst>
          </p:cNvPr>
          <p:cNvSpPr>
            <a:spLocks noGrp="1"/>
          </p:cNvSpPr>
          <p:nvPr>
            <p:ph type="pic" idx="10"/>
          </p:nvPr>
        </p:nvSpPr>
        <p:spPr>
          <a:xfrm>
            <a:off x="4400940" y="500063"/>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1" name="Picture Placeholder 2">
            <a:extLst>
              <a:ext uri="{FF2B5EF4-FFF2-40B4-BE49-F238E27FC236}">
                <a16:creationId xmlns:a16="http://schemas.microsoft.com/office/drawing/2014/main" id="{9C8F123C-386C-4F40-AF2C-8F624C95FDB9}"/>
              </a:ext>
            </a:extLst>
          </p:cNvPr>
          <p:cNvSpPr>
            <a:spLocks noGrp="1"/>
          </p:cNvSpPr>
          <p:nvPr>
            <p:ph type="pic" idx="11"/>
          </p:nvPr>
        </p:nvSpPr>
        <p:spPr>
          <a:xfrm>
            <a:off x="8245154" y="500063"/>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5" name="Picture Placeholder 2">
            <a:extLst>
              <a:ext uri="{FF2B5EF4-FFF2-40B4-BE49-F238E27FC236}">
                <a16:creationId xmlns:a16="http://schemas.microsoft.com/office/drawing/2014/main" id="{C40384E7-7DA6-426C-A15E-B234BF6E5177}"/>
              </a:ext>
            </a:extLst>
          </p:cNvPr>
          <p:cNvSpPr>
            <a:spLocks noGrp="1"/>
          </p:cNvSpPr>
          <p:nvPr>
            <p:ph type="pic" idx="12"/>
          </p:nvPr>
        </p:nvSpPr>
        <p:spPr>
          <a:xfrm>
            <a:off x="556729" y="3494317"/>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dirty="0"/>
          </a:p>
        </p:txBody>
      </p:sp>
      <p:sp>
        <p:nvSpPr>
          <p:cNvPr id="6" name="Picture Placeholder 2">
            <a:extLst>
              <a:ext uri="{FF2B5EF4-FFF2-40B4-BE49-F238E27FC236}">
                <a16:creationId xmlns:a16="http://schemas.microsoft.com/office/drawing/2014/main" id="{8AA9E24B-1EB8-4788-B853-144B73109BAE}"/>
              </a:ext>
            </a:extLst>
          </p:cNvPr>
          <p:cNvSpPr>
            <a:spLocks noGrp="1"/>
          </p:cNvSpPr>
          <p:nvPr>
            <p:ph type="pic" idx="13"/>
          </p:nvPr>
        </p:nvSpPr>
        <p:spPr>
          <a:xfrm>
            <a:off x="4400940" y="3494316"/>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7" name="Picture Placeholder 2">
            <a:extLst>
              <a:ext uri="{FF2B5EF4-FFF2-40B4-BE49-F238E27FC236}">
                <a16:creationId xmlns:a16="http://schemas.microsoft.com/office/drawing/2014/main" id="{EAB7977C-05DF-4C61-9205-462EF70B7A36}"/>
              </a:ext>
            </a:extLst>
          </p:cNvPr>
          <p:cNvSpPr>
            <a:spLocks noGrp="1"/>
          </p:cNvSpPr>
          <p:nvPr>
            <p:ph type="pic" idx="14"/>
          </p:nvPr>
        </p:nvSpPr>
        <p:spPr>
          <a:xfrm>
            <a:off x="8245154" y="3494316"/>
            <a:ext cx="3380789" cy="27563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27950766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s with Head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1828800"/>
            <a:ext cx="5386871" cy="45020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9" name="Picture Placeholder 2">
            <a:extLst>
              <a:ext uri="{FF2B5EF4-FFF2-40B4-BE49-F238E27FC236}">
                <a16:creationId xmlns:a16="http://schemas.microsoft.com/office/drawing/2014/main" id="{C5E48219-FB4B-4A3E-A1DF-45247A9968E5}"/>
              </a:ext>
            </a:extLst>
          </p:cNvPr>
          <p:cNvSpPr>
            <a:spLocks noGrp="1"/>
          </p:cNvSpPr>
          <p:nvPr>
            <p:ph type="pic" idx="10"/>
          </p:nvPr>
        </p:nvSpPr>
        <p:spPr>
          <a:xfrm>
            <a:off x="6239072" y="1828799"/>
            <a:ext cx="5386871" cy="450202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3" name="Title 1">
            <a:extLst>
              <a:ext uri="{FF2B5EF4-FFF2-40B4-BE49-F238E27FC236}">
                <a16:creationId xmlns:a16="http://schemas.microsoft.com/office/drawing/2014/main" id="{48155D73-BA50-4A38-BA79-C1C92FF373F1}"/>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Tree>
    <p:extLst>
      <p:ext uri="{BB962C8B-B14F-4D97-AF65-F5344CB8AC3E}">
        <p14:creationId xmlns:p14="http://schemas.microsoft.com/office/powerpoint/2010/main" val="41771312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hank you slide">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03FCEC-46B7-483B-924E-0F438F7FE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626FC3B-E569-44A4-A0CF-282E23995722}"/>
              </a:ext>
            </a:extLst>
          </p:cNvPr>
          <p:cNvSpPr>
            <a:spLocks noGrp="1"/>
          </p:cNvSpPr>
          <p:nvPr>
            <p:ph type="ctrTitle" hasCustomPrompt="1"/>
          </p:nvPr>
        </p:nvSpPr>
        <p:spPr>
          <a:xfrm>
            <a:off x="691342" y="720673"/>
            <a:ext cx="9943407" cy="1705285"/>
          </a:xfrm>
        </p:spPr>
        <p:txBody>
          <a:bodyPr anchor="b">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dirty="0"/>
              <a:t>Add a thank you or call to action message here</a:t>
            </a:r>
            <a:endParaRPr lang="en-NZ" dirty="0"/>
          </a:p>
        </p:txBody>
      </p:sp>
      <p:sp>
        <p:nvSpPr>
          <p:cNvPr id="3" name="Subtitle 2">
            <a:extLst>
              <a:ext uri="{FF2B5EF4-FFF2-40B4-BE49-F238E27FC236}">
                <a16:creationId xmlns:a16="http://schemas.microsoft.com/office/drawing/2014/main" id="{801EC7AD-CDBF-4A5F-88BA-909C19134643}"/>
              </a:ext>
            </a:extLst>
          </p:cNvPr>
          <p:cNvSpPr>
            <a:spLocks noGrp="1"/>
          </p:cNvSpPr>
          <p:nvPr>
            <p:ph type="subTitle" idx="1" hasCustomPrompt="1"/>
          </p:nvPr>
        </p:nvSpPr>
        <p:spPr>
          <a:xfrm>
            <a:off x="691342" y="2743201"/>
            <a:ext cx="9208438" cy="1110340"/>
          </a:xfrm>
        </p:spPr>
        <p:txBody>
          <a:bodyPr/>
          <a:lstStyle>
            <a:lvl1pPr marL="0" indent="0" algn="l">
              <a:buNone/>
              <a:defRPr sz="2400">
                <a:solidFill>
                  <a:srgbClr val="009999"/>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Include a website address for more information or your contact details</a:t>
            </a:r>
            <a:endParaRPr lang="en-NZ" dirty="0"/>
          </a:p>
        </p:txBody>
      </p:sp>
      <p:pic>
        <p:nvPicPr>
          <p:cNvPr id="6" name="Picture 5">
            <a:extLst>
              <a:ext uri="{FF2B5EF4-FFF2-40B4-BE49-F238E27FC236}">
                <a16:creationId xmlns:a16="http://schemas.microsoft.com/office/drawing/2014/main" id="{749A88B0-1236-49A6-A1D1-79D94DAE83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5961" y="5252020"/>
            <a:ext cx="5943377" cy="1332567"/>
          </a:xfrm>
          <a:prstGeom prst="rect">
            <a:avLst/>
          </a:prstGeom>
        </p:spPr>
      </p:pic>
    </p:spTree>
    <p:extLst>
      <p:ext uri="{BB962C8B-B14F-4D97-AF65-F5344CB8AC3E}">
        <p14:creationId xmlns:p14="http://schemas.microsoft.com/office/powerpoint/2010/main" val="113895174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with head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1819470"/>
            <a:ext cx="3380789" cy="45113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0" name="Picture Placeholder 2">
            <a:extLst>
              <a:ext uri="{FF2B5EF4-FFF2-40B4-BE49-F238E27FC236}">
                <a16:creationId xmlns:a16="http://schemas.microsoft.com/office/drawing/2014/main" id="{C3A93D8B-2AEE-4B70-B67D-545BAA175EA6}"/>
              </a:ext>
            </a:extLst>
          </p:cNvPr>
          <p:cNvSpPr>
            <a:spLocks noGrp="1"/>
          </p:cNvSpPr>
          <p:nvPr>
            <p:ph type="pic" idx="10"/>
          </p:nvPr>
        </p:nvSpPr>
        <p:spPr>
          <a:xfrm>
            <a:off x="4400940" y="1819469"/>
            <a:ext cx="3380789" cy="45113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1" name="Picture Placeholder 2">
            <a:extLst>
              <a:ext uri="{FF2B5EF4-FFF2-40B4-BE49-F238E27FC236}">
                <a16:creationId xmlns:a16="http://schemas.microsoft.com/office/drawing/2014/main" id="{9C8F123C-386C-4F40-AF2C-8F624C95FDB9}"/>
              </a:ext>
            </a:extLst>
          </p:cNvPr>
          <p:cNvSpPr>
            <a:spLocks noGrp="1"/>
          </p:cNvSpPr>
          <p:nvPr>
            <p:ph type="pic" idx="11"/>
          </p:nvPr>
        </p:nvSpPr>
        <p:spPr>
          <a:xfrm>
            <a:off x="8245154" y="1819469"/>
            <a:ext cx="3380789" cy="45113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3" name="Title 1">
            <a:extLst>
              <a:ext uri="{FF2B5EF4-FFF2-40B4-BE49-F238E27FC236}">
                <a16:creationId xmlns:a16="http://schemas.microsoft.com/office/drawing/2014/main" id="{E25FD2C2-CFB6-4C2C-948B-34451ADBC650}"/>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Tree>
    <p:extLst>
      <p:ext uri="{BB962C8B-B14F-4D97-AF65-F5344CB8AC3E}">
        <p14:creationId xmlns:p14="http://schemas.microsoft.com/office/powerpoint/2010/main" val="235454898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s with head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1828801"/>
            <a:ext cx="5386871" cy="2118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9" name="Picture Placeholder 2">
            <a:extLst>
              <a:ext uri="{FF2B5EF4-FFF2-40B4-BE49-F238E27FC236}">
                <a16:creationId xmlns:a16="http://schemas.microsoft.com/office/drawing/2014/main" id="{C5E48219-FB4B-4A3E-A1DF-45247A9968E5}"/>
              </a:ext>
            </a:extLst>
          </p:cNvPr>
          <p:cNvSpPr>
            <a:spLocks noGrp="1"/>
          </p:cNvSpPr>
          <p:nvPr>
            <p:ph type="pic" idx="10"/>
          </p:nvPr>
        </p:nvSpPr>
        <p:spPr>
          <a:xfrm>
            <a:off x="6239072" y="1828800"/>
            <a:ext cx="5386871" cy="2118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3" name="Title 1">
            <a:extLst>
              <a:ext uri="{FF2B5EF4-FFF2-40B4-BE49-F238E27FC236}">
                <a16:creationId xmlns:a16="http://schemas.microsoft.com/office/drawing/2014/main" id="{48155D73-BA50-4A38-BA79-C1C92FF373F1}"/>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
        <p:nvSpPr>
          <p:cNvPr id="5" name="Picture Placeholder 2">
            <a:extLst>
              <a:ext uri="{FF2B5EF4-FFF2-40B4-BE49-F238E27FC236}">
                <a16:creationId xmlns:a16="http://schemas.microsoft.com/office/drawing/2014/main" id="{CAA7675F-F02F-4B61-926D-4CB384CE7FDB}"/>
              </a:ext>
            </a:extLst>
          </p:cNvPr>
          <p:cNvSpPr>
            <a:spLocks noGrp="1"/>
          </p:cNvSpPr>
          <p:nvPr>
            <p:ph type="pic" idx="11"/>
          </p:nvPr>
        </p:nvSpPr>
        <p:spPr>
          <a:xfrm>
            <a:off x="556729" y="4161456"/>
            <a:ext cx="5386871" cy="2118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6" name="Picture Placeholder 2">
            <a:extLst>
              <a:ext uri="{FF2B5EF4-FFF2-40B4-BE49-F238E27FC236}">
                <a16:creationId xmlns:a16="http://schemas.microsoft.com/office/drawing/2014/main" id="{C0BAC5DF-CD92-4860-95BF-A63EAF5C6287}"/>
              </a:ext>
            </a:extLst>
          </p:cNvPr>
          <p:cNvSpPr>
            <a:spLocks noGrp="1"/>
          </p:cNvSpPr>
          <p:nvPr>
            <p:ph type="pic" idx="12"/>
          </p:nvPr>
        </p:nvSpPr>
        <p:spPr>
          <a:xfrm>
            <a:off x="6239072" y="4161455"/>
            <a:ext cx="5386871" cy="2118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23422489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ix Pictures with headin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D8A054-6EFC-422F-A08A-2A2ED6FE9BF8}"/>
              </a:ext>
            </a:extLst>
          </p:cNvPr>
          <p:cNvSpPr>
            <a:spLocks noGrp="1"/>
          </p:cNvSpPr>
          <p:nvPr>
            <p:ph type="pic" idx="1"/>
          </p:nvPr>
        </p:nvSpPr>
        <p:spPr>
          <a:xfrm>
            <a:off x="556729" y="1819470"/>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0" name="Picture Placeholder 2">
            <a:extLst>
              <a:ext uri="{FF2B5EF4-FFF2-40B4-BE49-F238E27FC236}">
                <a16:creationId xmlns:a16="http://schemas.microsoft.com/office/drawing/2014/main" id="{C3A93D8B-2AEE-4B70-B67D-545BAA175EA6}"/>
              </a:ext>
            </a:extLst>
          </p:cNvPr>
          <p:cNvSpPr>
            <a:spLocks noGrp="1"/>
          </p:cNvSpPr>
          <p:nvPr>
            <p:ph type="pic" idx="10"/>
          </p:nvPr>
        </p:nvSpPr>
        <p:spPr>
          <a:xfrm>
            <a:off x="4400940" y="1819469"/>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1" name="Picture Placeholder 2">
            <a:extLst>
              <a:ext uri="{FF2B5EF4-FFF2-40B4-BE49-F238E27FC236}">
                <a16:creationId xmlns:a16="http://schemas.microsoft.com/office/drawing/2014/main" id="{9C8F123C-386C-4F40-AF2C-8F624C95FDB9}"/>
              </a:ext>
            </a:extLst>
          </p:cNvPr>
          <p:cNvSpPr>
            <a:spLocks noGrp="1"/>
          </p:cNvSpPr>
          <p:nvPr>
            <p:ph type="pic" idx="11"/>
          </p:nvPr>
        </p:nvSpPr>
        <p:spPr>
          <a:xfrm>
            <a:off x="8245154" y="1819469"/>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13" name="Title 1">
            <a:extLst>
              <a:ext uri="{FF2B5EF4-FFF2-40B4-BE49-F238E27FC236}">
                <a16:creationId xmlns:a16="http://schemas.microsoft.com/office/drawing/2014/main" id="{E25FD2C2-CFB6-4C2C-948B-34451ADBC650}"/>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
        <p:nvSpPr>
          <p:cNvPr id="6" name="Picture Placeholder 2">
            <a:extLst>
              <a:ext uri="{FF2B5EF4-FFF2-40B4-BE49-F238E27FC236}">
                <a16:creationId xmlns:a16="http://schemas.microsoft.com/office/drawing/2014/main" id="{869E4E77-F5AD-4C8D-9BF4-C1AB7C4D30B1}"/>
              </a:ext>
            </a:extLst>
          </p:cNvPr>
          <p:cNvSpPr>
            <a:spLocks noGrp="1"/>
          </p:cNvSpPr>
          <p:nvPr>
            <p:ph type="pic" idx="12"/>
          </p:nvPr>
        </p:nvSpPr>
        <p:spPr>
          <a:xfrm>
            <a:off x="556727" y="4133462"/>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7" name="Picture Placeholder 2">
            <a:extLst>
              <a:ext uri="{FF2B5EF4-FFF2-40B4-BE49-F238E27FC236}">
                <a16:creationId xmlns:a16="http://schemas.microsoft.com/office/drawing/2014/main" id="{F8FFB3AD-8B46-431E-8225-C60620ADE6E6}"/>
              </a:ext>
            </a:extLst>
          </p:cNvPr>
          <p:cNvSpPr>
            <a:spLocks noGrp="1"/>
          </p:cNvSpPr>
          <p:nvPr>
            <p:ph type="pic" idx="13"/>
          </p:nvPr>
        </p:nvSpPr>
        <p:spPr>
          <a:xfrm>
            <a:off x="4400938" y="4133461"/>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
        <p:nvSpPr>
          <p:cNvPr id="8" name="Picture Placeholder 2">
            <a:extLst>
              <a:ext uri="{FF2B5EF4-FFF2-40B4-BE49-F238E27FC236}">
                <a16:creationId xmlns:a16="http://schemas.microsoft.com/office/drawing/2014/main" id="{94DCC5A5-D8F7-4C2F-A122-C0ED8F9CDF5C}"/>
              </a:ext>
            </a:extLst>
          </p:cNvPr>
          <p:cNvSpPr>
            <a:spLocks noGrp="1"/>
          </p:cNvSpPr>
          <p:nvPr>
            <p:ph type="pic" idx="14"/>
          </p:nvPr>
        </p:nvSpPr>
        <p:spPr>
          <a:xfrm>
            <a:off x="8245152" y="4133461"/>
            <a:ext cx="3380789" cy="213671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NZ"/>
          </a:p>
        </p:txBody>
      </p:sp>
    </p:spTree>
    <p:extLst>
      <p:ext uri="{BB962C8B-B14F-4D97-AF65-F5344CB8AC3E}">
        <p14:creationId xmlns:p14="http://schemas.microsoft.com/office/powerpoint/2010/main" val="27929683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646170" y="1412570"/>
            <a:ext cx="4899659" cy="69723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3/3/2025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248048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left">
    <p:bg>
      <p:bgPr>
        <a:solidFill>
          <a:srgbClr val="00999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6891AB-F981-4C23-8F81-CBC78622DB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0"/>
            <a:ext cx="12192000" cy="6858000"/>
          </a:xfrm>
          <a:prstGeom prst="rect">
            <a:avLst/>
          </a:prstGeom>
        </p:spPr>
      </p:pic>
      <p:sp>
        <p:nvSpPr>
          <p:cNvPr id="2" name="Title 1">
            <a:extLst>
              <a:ext uri="{FF2B5EF4-FFF2-40B4-BE49-F238E27FC236}">
                <a16:creationId xmlns:a16="http://schemas.microsoft.com/office/drawing/2014/main" id="{CBD491A4-C839-4F80-86BD-93CC3677649A}"/>
              </a:ext>
            </a:extLst>
          </p:cNvPr>
          <p:cNvSpPr>
            <a:spLocks noGrp="1"/>
          </p:cNvSpPr>
          <p:nvPr>
            <p:ph type="title" hasCustomPrompt="1"/>
          </p:nvPr>
        </p:nvSpPr>
        <p:spPr>
          <a:xfrm>
            <a:off x="635908" y="1278295"/>
            <a:ext cx="8383401" cy="4422710"/>
          </a:xfrm>
        </p:spPr>
        <p:txBody>
          <a:bodyPr anchor="ctr"/>
          <a:lstStyle>
            <a:lvl1pPr>
              <a:defRPr sz="6000">
                <a:solidFill>
                  <a:schemeClr val="bg1"/>
                </a:solidFill>
              </a:defRPr>
            </a:lvl1pPr>
          </a:lstStyle>
          <a:p>
            <a:r>
              <a:rPr lang="en-US" dirty="0"/>
              <a:t>Insert section heading or pull out quote</a:t>
            </a:r>
            <a:endParaRPr lang="en-NZ" dirty="0"/>
          </a:p>
        </p:txBody>
      </p:sp>
    </p:spTree>
    <p:extLst>
      <p:ext uri="{BB962C8B-B14F-4D97-AF65-F5344CB8AC3E}">
        <p14:creationId xmlns:p14="http://schemas.microsoft.com/office/powerpoint/2010/main" val="2728963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right">
    <p:bg>
      <p:bgPr>
        <a:solidFill>
          <a:srgbClr val="00999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5BF293-8075-4295-987E-D026077168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CBD491A4-C839-4F80-86BD-93CC3677649A}"/>
              </a:ext>
            </a:extLst>
          </p:cNvPr>
          <p:cNvSpPr>
            <a:spLocks noGrp="1"/>
          </p:cNvSpPr>
          <p:nvPr>
            <p:ph type="title" hasCustomPrompt="1"/>
          </p:nvPr>
        </p:nvSpPr>
        <p:spPr>
          <a:xfrm>
            <a:off x="3067397" y="1278295"/>
            <a:ext cx="8427918" cy="4422710"/>
          </a:xfrm>
        </p:spPr>
        <p:txBody>
          <a:bodyPr anchor="ctr"/>
          <a:lstStyle>
            <a:lvl1pPr algn="r">
              <a:defRPr sz="6000">
                <a:solidFill>
                  <a:schemeClr val="bg1"/>
                </a:solidFill>
              </a:defRPr>
            </a:lvl1pPr>
          </a:lstStyle>
          <a:p>
            <a:r>
              <a:rPr lang="en-US" dirty="0"/>
              <a:t>Insert section heading or pull out quote</a:t>
            </a:r>
            <a:endParaRPr lang="en-NZ" dirty="0"/>
          </a:p>
        </p:txBody>
      </p:sp>
    </p:spTree>
    <p:extLst>
      <p:ext uri="{BB962C8B-B14F-4D97-AF65-F5344CB8AC3E}">
        <p14:creationId xmlns:p14="http://schemas.microsoft.com/office/powerpoint/2010/main" val="19926212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FA528-088E-4529-9258-65BDF29D4E06}"/>
              </a:ext>
            </a:extLst>
          </p:cNvPr>
          <p:cNvSpPr>
            <a:spLocks noGrp="1"/>
          </p:cNvSpPr>
          <p:nvPr>
            <p:ph type="title" hasCustomPrompt="1"/>
          </p:nvPr>
        </p:nvSpPr>
        <p:spPr/>
        <p:txBody>
          <a:bodyPr>
            <a:normAutofit/>
          </a:bodyPr>
          <a:lstStyle>
            <a:lvl1pPr>
              <a:defRPr sz="3600"/>
            </a:lvl1pPr>
          </a:lstStyle>
          <a:p>
            <a:r>
              <a:rPr lang="en-US" dirty="0"/>
              <a:t>Topic heading goes here</a:t>
            </a:r>
            <a:endParaRPr lang="en-NZ" dirty="0"/>
          </a:p>
        </p:txBody>
      </p:sp>
      <p:sp>
        <p:nvSpPr>
          <p:cNvPr id="3" name="Content Placeholder 2">
            <a:extLst>
              <a:ext uri="{FF2B5EF4-FFF2-40B4-BE49-F238E27FC236}">
                <a16:creationId xmlns:a16="http://schemas.microsoft.com/office/drawing/2014/main" id="{9121CA01-6B52-4877-A2A5-ACDB7AB9FFAE}"/>
              </a:ext>
            </a:extLst>
          </p:cNvPr>
          <p:cNvSpPr>
            <a:spLocks noGrp="1"/>
          </p:cNvSpPr>
          <p:nvPr>
            <p:ph idx="1"/>
          </p:nvPr>
        </p:nvSpPr>
        <p:spPr>
          <a:xfrm>
            <a:off x="556727" y="1838131"/>
            <a:ext cx="11069216" cy="4432040"/>
          </a:xfrm>
        </p:spPr>
        <p:txBody>
          <a:bodyPr/>
          <a:lstStyle>
            <a:lvl1pPr>
              <a:spcAft>
                <a:spcPts val="120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35553979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6C467E-2BBB-4BD2-B224-7A10CFE2C5DD}"/>
              </a:ext>
            </a:extLst>
          </p:cNvPr>
          <p:cNvSpPr>
            <a:spLocks noGrp="1"/>
          </p:cNvSpPr>
          <p:nvPr>
            <p:ph sz="half" idx="1"/>
          </p:nvPr>
        </p:nvSpPr>
        <p:spPr>
          <a:xfrm>
            <a:off x="566057" y="1853618"/>
            <a:ext cx="5453743" cy="4435215"/>
          </a:xfrm>
        </p:spPr>
        <p:txBody>
          <a:bodyPr/>
          <a:lstStyle>
            <a:lvl1pPr>
              <a:spcAft>
                <a:spcPts val="120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4" name="Content Placeholder 3">
            <a:extLst>
              <a:ext uri="{FF2B5EF4-FFF2-40B4-BE49-F238E27FC236}">
                <a16:creationId xmlns:a16="http://schemas.microsoft.com/office/drawing/2014/main" id="{CC13B221-4D01-417B-B8AF-D0BE9AFECF58}"/>
              </a:ext>
            </a:extLst>
          </p:cNvPr>
          <p:cNvSpPr>
            <a:spLocks noGrp="1"/>
          </p:cNvSpPr>
          <p:nvPr>
            <p:ph sz="half" idx="2"/>
          </p:nvPr>
        </p:nvSpPr>
        <p:spPr>
          <a:xfrm>
            <a:off x="6172199" y="1853618"/>
            <a:ext cx="5463073" cy="4435215"/>
          </a:xfrm>
        </p:spPr>
        <p:txBody>
          <a:bodyPr/>
          <a:lstStyle>
            <a:lvl1pPr>
              <a:spcAft>
                <a:spcPts val="1200"/>
              </a:spcAft>
              <a:defRPr/>
            </a:lvl1pPr>
            <a:lvl2pPr>
              <a:spcAft>
                <a:spcPts val="0"/>
              </a:spcAft>
              <a:defRPr/>
            </a:lvl2pPr>
            <a:lvl3pPr>
              <a:spcAft>
                <a:spcPts val="0"/>
              </a:spcAft>
              <a:defRPr/>
            </a:lvl3pPr>
            <a:lvl4pPr>
              <a:spcAft>
                <a:spcPts val="0"/>
              </a:spcAft>
              <a:defRPr/>
            </a:lvl4pPr>
            <a:lvl5pPr>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8" name="Title 1">
            <a:extLst>
              <a:ext uri="{FF2B5EF4-FFF2-40B4-BE49-F238E27FC236}">
                <a16:creationId xmlns:a16="http://schemas.microsoft.com/office/drawing/2014/main" id="{C6D01B0F-9019-49C6-93FF-978152C81C00}"/>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Tree>
    <p:extLst>
      <p:ext uri="{BB962C8B-B14F-4D97-AF65-F5344CB8AC3E}">
        <p14:creationId xmlns:p14="http://schemas.microsoft.com/office/powerpoint/2010/main" val="2677961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C0B0F5-7A8D-4F89-9FCA-4056A0B18203}"/>
              </a:ext>
            </a:extLst>
          </p:cNvPr>
          <p:cNvSpPr>
            <a:spLocks noGrp="1"/>
          </p:cNvSpPr>
          <p:nvPr>
            <p:ph type="body" idx="1"/>
          </p:nvPr>
        </p:nvSpPr>
        <p:spPr>
          <a:xfrm>
            <a:off x="556728" y="1726161"/>
            <a:ext cx="5440848" cy="718458"/>
          </a:xfrm>
        </p:spPr>
        <p:txBody>
          <a:bodyPr anchor="ctr">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F2556D-3964-43C5-BD33-7B3825603BD9}"/>
              </a:ext>
            </a:extLst>
          </p:cNvPr>
          <p:cNvSpPr>
            <a:spLocks noGrp="1"/>
          </p:cNvSpPr>
          <p:nvPr>
            <p:ph sz="half" idx="2"/>
          </p:nvPr>
        </p:nvSpPr>
        <p:spPr>
          <a:xfrm>
            <a:off x="556728" y="2528592"/>
            <a:ext cx="5440848" cy="3829345"/>
          </a:xfrm>
        </p:spPr>
        <p:txBody>
          <a:bodyPr/>
          <a:lstStyle>
            <a:lvl1pPr>
              <a:spcAft>
                <a:spcPts val="1200"/>
              </a:spcAf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5" name="Text Placeholder 4">
            <a:extLst>
              <a:ext uri="{FF2B5EF4-FFF2-40B4-BE49-F238E27FC236}">
                <a16:creationId xmlns:a16="http://schemas.microsoft.com/office/drawing/2014/main" id="{F4193303-3280-49BF-9A9B-4C9B8DCDBB46}"/>
              </a:ext>
            </a:extLst>
          </p:cNvPr>
          <p:cNvSpPr>
            <a:spLocks noGrp="1"/>
          </p:cNvSpPr>
          <p:nvPr>
            <p:ph type="body" sz="quarter" idx="3"/>
          </p:nvPr>
        </p:nvSpPr>
        <p:spPr>
          <a:xfrm>
            <a:off x="6172199" y="1726160"/>
            <a:ext cx="5463071" cy="718459"/>
          </a:xfrm>
        </p:spPr>
        <p:txBody>
          <a:bodyPr anchor="ctr">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20D3AF-82B1-40FD-9287-442FE39FF0DB}"/>
              </a:ext>
            </a:extLst>
          </p:cNvPr>
          <p:cNvSpPr>
            <a:spLocks noGrp="1"/>
          </p:cNvSpPr>
          <p:nvPr>
            <p:ph sz="quarter" idx="4"/>
          </p:nvPr>
        </p:nvSpPr>
        <p:spPr>
          <a:xfrm>
            <a:off x="6172200" y="2528593"/>
            <a:ext cx="5463072" cy="38293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
        <p:nvSpPr>
          <p:cNvPr id="12" name="Title 1">
            <a:extLst>
              <a:ext uri="{FF2B5EF4-FFF2-40B4-BE49-F238E27FC236}">
                <a16:creationId xmlns:a16="http://schemas.microsoft.com/office/drawing/2014/main" id="{D9709352-41AF-4396-BAF7-D719983D19C5}"/>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Tree>
    <p:extLst>
      <p:ext uri="{BB962C8B-B14F-4D97-AF65-F5344CB8AC3E}">
        <p14:creationId xmlns:p14="http://schemas.microsoft.com/office/powerpoint/2010/main" val="212546943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3FE76D5-E92D-4CD9-B25B-619C40BE0E4D}"/>
              </a:ext>
            </a:extLst>
          </p:cNvPr>
          <p:cNvSpPr>
            <a:spLocks noGrp="1"/>
          </p:cNvSpPr>
          <p:nvPr>
            <p:ph type="title" hasCustomPrompt="1"/>
          </p:nvPr>
        </p:nvSpPr>
        <p:spPr>
          <a:xfrm>
            <a:off x="556727" y="500063"/>
            <a:ext cx="11069216" cy="1142125"/>
          </a:xfrm>
        </p:spPr>
        <p:txBody>
          <a:bodyPr>
            <a:normAutofit/>
          </a:bodyPr>
          <a:lstStyle>
            <a:lvl1pPr>
              <a:defRPr sz="3600"/>
            </a:lvl1pPr>
          </a:lstStyle>
          <a:p>
            <a:r>
              <a:rPr lang="en-US" dirty="0"/>
              <a:t>Topic heading goes here</a:t>
            </a:r>
            <a:endParaRPr lang="en-NZ" dirty="0"/>
          </a:p>
        </p:txBody>
      </p:sp>
    </p:spTree>
    <p:extLst>
      <p:ext uri="{BB962C8B-B14F-4D97-AF65-F5344CB8AC3E}">
        <p14:creationId xmlns:p14="http://schemas.microsoft.com/office/powerpoint/2010/main" val="426092447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227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FADAAA-F55C-4094-8954-2B2A4C6300C4}"/>
              </a:ext>
            </a:extLst>
          </p:cNvPr>
          <p:cNvSpPr>
            <a:spLocks noGrp="1"/>
          </p:cNvSpPr>
          <p:nvPr>
            <p:ph type="title"/>
          </p:nvPr>
        </p:nvSpPr>
        <p:spPr>
          <a:xfrm>
            <a:off x="556727" y="500063"/>
            <a:ext cx="11069216" cy="1142125"/>
          </a:xfrm>
          <a:prstGeom prst="rect">
            <a:avLst/>
          </a:prstGeom>
        </p:spPr>
        <p:txBody>
          <a:bodyPr vert="horz" lIns="91440" tIns="45720" rIns="91440" bIns="45720" rtlCol="0" anchor="ctr">
            <a:normAutofit/>
          </a:bodyPr>
          <a:lstStyle/>
          <a:p>
            <a:r>
              <a:rPr lang="en-US" dirty="0"/>
              <a:t>Topic heading goes here</a:t>
            </a:r>
            <a:endParaRPr lang="en-NZ" dirty="0"/>
          </a:p>
        </p:txBody>
      </p:sp>
      <p:sp>
        <p:nvSpPr>
          <p:cNvPr id="3" name="Text Placeholder 2">
            <a:extLst>
              <a:ext uri="{FF2B5EF4-FFF2-40B4-BE49-F238E27FC236}">
                <a16:creationId xmlns:a16="http://schemas.microsoft.com/office/drawing/2014/main" id="{707B066E-9253-4F67-8E4B-79C6A42120A6}"/>
              </a:ext>
            </a:extLst>
          </p:cNvPr>
          <p:cNvSpPr>
            <a:spLocks noGrp="1"/>
          </p:cNvSpPr>
          <p:nvPr>
            <p:ph type="body" idx="1"/>
          </p:nvPr>
        </p:nvSpPr>
        <p:spPr>
          <a:xfrm>
            <a:off x="556727" y="1856792"/>
            <a:ext cx="11069216" cy="441337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dirty="0"/>
          </a:p>
        </p:txBody>
      </p:sp>
    </p:spTree>
    <p:extLst>
      <p:ext uri="{BB962C8B-B14F-4D97-AF65-F5344CB8AC3E}">
        <p14:creationId xmlns:p14="http://schemas.microsoft.com/office/powerpoint/2010/main" val="204856408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1" r:id="rId3"/>
    <p:sldLayoutId id="2147483661" r:id="rId4"/>
    <p:sldLayoutId id="2147483650" r:id="rId5"/>
    <p:sldLayoutId id="2147483652" r:id="rId6"/>
    <p:sldLayoutId id="2147483653" r:id="rId7"/>
    <p:sldLayoutId id="2147483654" r:id="rId8"/>
    <p:sldLayoutId id="2147483655" r:id="rId9"/>
    <p:sldLayoutId id="2147483656" r:id="rId10"/>
    <p:sldLayoutId id="2147483657" r:id="rId11"/>
    <p:sldLayoutId id="2147483662" r:id="rId12"/>
    <p:sldLayoutId id="2147483667" r:id="rId13"/>
    <p:sldLayoutId id="2147483665" r:id="rId14"/>
    <p:sldLayoutId id="2147483663" r:id="rId15"/>
    <p:sldLayoutId id="2147483664" r:id="rId16"/>
    <p:sldLayoutId id="2147483670" r:id="rId17"/>
    <p:sldLayoutId id="2147483669" r:id="rId18"/>
    <p:sldLayoutId id="2147483660" r:id="rId19"/>
    <p:sldLayoutId id="2147483659" r:id="rId20"/>
    <p:sldLayoutId id="2147483672" r:id="rId21"/>
    <p:sldLayoutId id="2147483671" r:id="rId22"/>
    <p:sldLayoutId id="2147483673" r:id="rId23"/>
  </p:sldLayoutIdLst>
  <p:transition>
    <p:fade/>
  </p:transition>
  <p:txStyles>
    <p:titleStyle>
      <a:lvl1pPr algn="l" defTabSz="914400" rtl="0" eaLnBrk="1" latinLnBrk="0" hangingPunct="1">
        <a:lnSpc>
          <a:spcPct val="90000"/>
        </a:lnSpc>
        <a:spcBef>
          <a:spcPct val="0"/>
        </a:spcBef>
        <a:buNone/>
        <a:defRPr sz="4000" b="1" kern="1200">
          <a:solidFill>
            <a:srgbClr val="009999"/>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video" Target="https://www.youtube.com/embed/3A4Ya0Ur5gU?feature=oembed" TargetMode="Externa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video" Target="https://www.youtube.com/embed/Dl_mB9zrRPQ?feature=oembed" TargetMode="Externa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jpeg"/><Relationship Id="rId2" Type="http://schemas.openxmlformats.org/officeDocument/2006/relationships/slideLayout" Target="../slideLayouts/slideLayout5.xml"/><Relationship Id="rId1" Type="http://schemas.openxmlformats.org/officeDocument/2006/relationships/video" Target="https://www.youtube.com/embed/yOjH1Eij2U0?feature=oembed" TargetMode="Externa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hyperlink" Target="https://pixabay.com/en/cookies-pastry-dessert-homemade-435296/" TargetMode="External"/><Relationship Id="rId5" Type="http://schemas.openxmlformats.org/officeDocument/2006/relationships/image" Target="../media/image27.png"/><Relationship Id="rId4" Type="http://schemas.openxmlformats.org/officeDocument/2006/relationships/hyperlink" Target="https://www.pexels.com/photo/black-coffee-cofee-coffee-coffee-cup-412333/"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ocialsci.libretexts.org/Bookshelves/Early_Childhood_Education/Book:_Child_Growth_and_Development_(Paris_Ricardo_Rymond_and_Johnson)/01:_Introduction_to_Child_Development/1.05:_Developmental_Theories" TargetMode="External"/><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hyperlink" Target="https://socialsci.libretexts.org/Bookshelves/Early_Childhood_Education/Book:_Child_Family_and_Community_(Laff_and_Ruiz)/1:_Theories_That_Help_Us_Understand_Families/1.01:_Theories_Developed_for_Understanding_the_Family" TargetMode="Externa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hyperlink" Target="https://habitatadvocate.com.au/pike-river-a-pristine-site-for-a-coal-mine/" TargetMode="External"/><Relationship Id="rId3" Type="http://schemas.openxmlformats.org/officeDocument/2006/relationships/slideLayout" Target="../slideLayouts/slideLayout5.xml"/><Relationship Id="rId7" Type="http://schemas.microsoft.com/office/2007/relationships/hdphoto" Target="../media/hdphoto1.wdp"/><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39.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hyperlink" Target="https://pixabay.com/en/globe-earth-world-transparency-1348777/"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1.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0.jpeg"/></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39.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hyperlink" Target="https://pixabay.com/en/globe-earth-world-transparency-1348777/"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1.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4.xml"/><Relationship Id="rId1" Type="http://schemas.openxmlformats.org/officeDocument/2006/relationships/video" Target="https://www.youtube.com/embed/e1MTybVmF5Y?feature=oembed"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freepngimg.com/png/4495-apple-png-image" TargetMode="External"/><Relationship Id="rId5" Type="http://schemas.openxmlformats.org/officeDocument/2006/relationships/image" Target="../media/image44.png"/><Relationship Id="rId4" Type="http://schemas.openxmlformats.org/officeDocument/2006/relationships/hyperlink" Target="https://able2learn.com/products/lunch-meat-cheese-tomato-sandwich-visual-recipe-and-comprehension-sheets-pages-18.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hyperlink" Target="https://commons.wikimedia.org/wiki/File:Maori-rafter27.sv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pxhere.com/en/photo/1033282"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sidm/6681523917/" TargetMode="Externa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hyperlink" Target="http://tauranga.kete.net.nz/katikati_history/topics/show/885-tutaetake-island-maori-burial-ground" TargetMode="External"/><Relationship Id="rId18" Type="http://schemas.openxmlformats.org/officeDocument/2006/relationships/image" Target="../media/image55.png"/><Relationship Id="rId3" Type="http://schemas.openxmlformats.org/officeDocument/2006/relationships/image" Target="../media/image46.jpeg"/><Relationship Id="rId21" Type="http://schemas.openxmlformats.org/officeDocument/2006/relationships/image" Target="../media/image56.jpg"/><Relationship Id="rId7" Type="http://schemas.openxmlformats.org/officeDocument/2006/relationships/image" Target="../media/image48.png"/><Relationship Id="rId12" Type="http://schemas.openxmlformats.org/officeDocument/2006/relationships/image" Target="../media/image51.jpg"/><Relationship Id="rId17" Type="http://schemas.openxmlformats.org/officeDocument/2006/relationships/image" Target="../media/image54.png"/><Relationship Id="rId2" Type="http://schemas.openxmlformats.org/officeDocument/2006/relationships/notesSlide" Target="../notesSlides/notesSlide22.xml"/><Relationship Id="rId16" Type="http://schemas.openxmlformats.org/officeDocument/2006/relationships/hyperlink" Target="http://www.flickr.com/photos/pietroizzo/51318444/" TargetMode="External"/><Relationship Id="rId20" Type="http://schemas.openxmlformats.org/officeDocument/2006/relationships/hyperlink" Target="http://flickr.com/photos/denniskuhn/3967855027" TargetMode="External"/><Relationship Id="rId1" Type="http://schemas.openxmlformats.org/officeDocument/2006/relationships/slideLayout" Target="../slideLayouts/slideLayout5.xml"/><Relationship Id="rId6" Type="http://schemas.openxmlformats.org/officeDocument/2006/relationships/hyperlink" Target="https://www.flickr.com/photos/volvob12b/8107866482" TargetMode="External"/><Relationship Id="rId11" Type="http://schemas.openxmlformats.org/officeDocument/2006/relationships/hyperlink" Target="https://pxhere.com/en/photo/724896" TargetMode="External"/><Relationship Id="rId24" Type="http://schemas.openxmlformats.org/officeDocument/2006/relationships/hyperlink" Target="http://www.flickr.com/photos/philip/50724226/" TargetMode="External"/><Relationship Id="rId5" Type="http://schemas.openxmlformats.org/officeDocument/2006/relationships/image" Target="../media/image47.jpg"/><Relationship Id="rId15" Type="http://schemas.openxmlformats.org/officeDocument/2006/relationships/image" Target="../media/image53.jpg"/><Relationship Id="rId23" Type="http://schemas.openxmlformats.org/officeDocument/2006/relationships/image" Target="../media/image57.jpg"/><Relationship Id="rId10" Type="http://schemas.openxmlformats.org/officeDocument/2006/relationships/image" Target="../media/image50.jpg"/><Relationship Id="rId19" Type="http://schemas.microsoft.com/office/2007/relationships/hdphoto" Target="../media/hdphoto2.wdp"/><Relationship Id="rId4" Type="http://schemas.openxmlformats.org/officeDocument/2006/relationships/hyperlink" Target="https://pxhere.com/en/photo/1033282" TargetMode="External"/><Relationship Id="rId9" Type="http://schemas.openxmlformats.org/officeDocument/2006/relationships/hyperlink" Target="https://www.flickr.com/photos/22115899@N06/23769361165" TargetMode="External"/><Relationship Id="rId14" Type="http://schemas.openxmlformats.org/officeDocument/2006/relationships/image" Target="../media/image52.png"/><Relationship Id="rId22" Type="http://schemas.openxmlformats.org/officeDocument/2006/relationships/hyperlink" Target="https://www.flickr.com/photos/29053754@N08/812959999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slideLayout" Target="../slideLayouts/slideLayout14.xml"/><Relationship Id="rId1" Type="http://schemas.openxmlformats.org/officeDocument/2006/relationships/video" Target="https://www.youtube.com/embed/ezLtf5Anc-8?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hyperlink" Target="https://waikatogifted.wordpress.com/2011/05/08/tki-knowledge-in-a-basket-and-gifted-talented-online/" TargetMode="External"/><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hyperlink" Target="https://habitatadvocate.com.au/pike-river-a-pristine-site-for-a-coal-mine/" TargetMode="Externa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pixabay.com/vectors/footsteps-foot-prints-steps-feet-9846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hyperlink" Target="https://www.simplypsychology.org/Erik-Erikson.html" TargetMode="External"/><Relationship Id="rId13" Type="http://schemas.openxmlformats.org/officeDocument/2006/relationships/hyperlink" Target="https://www.simplypsychology.org/Bronfenbrenner.html" TargetMode="External"/><Relationship Id="rId3" Type="http://schemas.openxmlformats.org/officeDocument/2006/relationships/hyperlink" Target="https://www.simplypsychology.org/Social-Darwinism.html" TargetMode="External"/><Relationship Id="rId7" Type="http://schemas.openxmlformats.org/officeDocument/2006/relationships/hyperlink" Target="https://www.simplypsychology.org/maslow.html" TargetMode="External"/><Relationship Id="rId12" Type="http://schemas.openxmlformats.org/officeDocument/2006/relationships/hyperlink" Target="https://www.simplypsychology.org/bruner.htm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hyperlink" Target="https://www.simplypsychology.org/piaget.html" TargetMode="External"/><Relationship Id="rId11" Type="http://schemas.openxmlformats.org/officeDocument/2006/relationships/hyperlink" Target="https://www.simplypsychology.org/vygotsky.html" TargetMode="External"/><Relationship Id="rId5" Type="http://schemas.openxmlformats.org/officeDocument/2006/relationships/hyperlink" Target="https://www.simplypsychology.org/carl-jung.html" TargetMode="External"/><Relationship Id="rId15" Type="http://schemas.openxmlformats.org/officeDocument/2006/relationships/image" Target="../media/image9.jpeg"/><Relationship Id="rId10" Type="http://schemas.openxmlformats.org/officeDocument/2006/relationships/hyperlink" Target="https://www.simplypsychology.org/bandura.html" TargetMode="External"/><Relationship Id="rId4" Type="http://schemas.openxmlformats.org/officeDocument/2006/relationships/hyperlink" Target="https://www.simplypsychology.org/Sigmund-Freud.html" TargetMode="External"/><Relationship Id="rId9" Type="http://schemas.openxmlformats.org/officeDocument/2006/relationships/hyperlink" Target="https://www.simplypsychology.org/bowlby.html" TargetMode="External"/><Relationship Id="rId14" Type="http://schemas.openxmlformats.org/officeDocument/2006/relationships/hyperlink" Target="https://socialsci.libretexts.org/Bookshelves/Early_Childhood_Education/Child_Family_Community%3A_The_Socialization_of_Diverse_Children/01%3A_Introduction_to_Socialization_and_Theories/1.06%3A_Barbara_Rogof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www.biografiacortade.com/lev-vygotsk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CD9EA-7BEC-4D54-841D-DDA01401E3B7}"/>
              </a:ext>
            </a:extLst>
          </p:cNvPr>
          <p:cNvSpPr>
            <a:spLocks noGrp="1"/>
          </p:cNvSpPr>
          <p:nvPr>
            <p:ph type="ctrTitle"/>
          </p:nvPr>
        </p:nvSpPr>
        <p:spPr/>
        <p:txBody>
          <a:bodyPr>
            <a:noAutofit/>
          </a:bodyPr>
          <a:lstStyle/>
          <a:p>
            <a:r>
              <a:rPr lang="en-NZ" sz="3600" dirty="0"/>
              <a:t>TCHR8002 </a:t>
            </a:r>
            <a:r>
              <a:rPr lang="en-NZ" sz="3600" b="1" spc="-375" dirty="0">
                <a:latin typeface="Century Gothic" panose="020B0502020202020204" pitchFamily="34" charset="0"/>
                <a:cs typeface="Arial"/>
              </a:rPr>
              <a:t>T</a:t>
            </a:r>
            <a:r>
              <a:rPr lang="en-NZ" sz="3600" b="1" spc="5" dirty="0">
                <a:latin typeface="Century Gothic" panose="020B0502020202020204" pitchFamily="34" charset="0"/>
                <a:cs typeface="Arial"/>
              </a:rPr>
              <a:t>e</a:t>
            </a:r>
            <a:r>
              <a:rPr lang="en-NZ" sz="3600" b="1" spc="65" dirty="0">
                <a:latin typeface="Century Gothic" panose="020B0502020202020204" pitchFamily="34" charset="0"/>
                <a:cs typeface="Arial"/>
              </a:rPr>
              <a:t>a</a:t>
            </a:r>
            <a:r>
              <a:rPr lang="en-NZ" sz="3600" b="1" spc="-95" dirty="0">
                <a:latin typeface="Century Gothic" panose="020B0502020202020204" pitchFamily="34" charset="0"/>
                <a:cs typeface="Arial"/>
              </a:rPr>
              <a:t>c</a:t>
            </a:r>
            <a:r>
              <a:rPr lang="en-NZ" sz="3600" b="1" spc="-145" dirty="0">
                <a:latin typeface="Century Gothic" panose="020B0502020202020204" pitchFamily="34" charset="0"/>
                <a:cs typeface="Arial"/>
              </a:rPr>
              <a:t>hin</a:t>
            </a:r>
            <a:r>
              <a:rPr lang="en-NZ" sz="3600" b="1" spc="-170" dirty="0">
                <a:latin typeface="Century Gothic" panose="020B0502020202020204" pitchFamily="34" charset="0"/>
                <a:cs typeface="Arial"/>
              </a:rPr>
              <a:t>g</a:t>
            </a:r>
            <a:r>
              <a:rPr lang="en-NZ" sz="3600" b="1" spc="50" dirty="0">
                <a:latin typeface="Century Gothic" panose="020B0502020202020204" pitchFamily="34" charset="0"/>
                <a:cs typeface="Arial"/>
              </a:rPr>
              <a:t> </a:t>
            </a:r>
            <a:r>
              <a:rPr lang="en-NZ" sz="3600" b="1" spc="65" dirty="0">
                <a:latin typeface="Century Gothic" panose="020B0502020202020204" pitchFamily="34" charset="0"/>
                <a:cs typeface="Arial"/>
              </a:rPr>
              <a:t>a</a:t>
            </a:r>
            <a:r>
              <a:rPr lang="en-NZ" sz="3600" b="1" spc="-125" dirty="0">
                <a:latin typeface="Century Gothic" panose="020B0502020202020204" pitchFamily="34" charset="0"/>
                <a:cs typeface="Arial"/>
              </a:rPr>
              <a:t>n</a:t>
            </a:r>
            <a:r>
              <a:rPr lang="en-NZ" sz="3600" b="1" spc="-45" dirty="0">
                <a:latin typeface="Century Gothic" panose="020B0502020202020204" pitchFamily="34" charset="0"/>
                <a:cs typeface="Arial"/>
              </a:rPr>
              <a:t>d</a:t>
            </a:r>
            <a:r>
              <a:rPr lang="en-NZ" sz="3600" b="1" spc="45" dirty="0">
                <a:latin typeface="Century Gothic" panose="020B0502020202020204" pitchFamily="34" charset="0"/>
                <a:cs typeface="Arial"/>
              </a:rPr>
              <a:t> </a:t>
            </a:r>
            <a:r>
              <a:rPr lang="en-NZ" sz="3600" b="1" spc="-290" dirty="0">
                <a:latin typeface="Century Gothic" panose="020B0502020202020204" pitchFamily="34" charset="0"/>
                <a:cs typeface="Arial"/>
              </a:rPr>
              <a:t>L</a:t>
            </a:r>
            <a:r>
              <a:rPr lang="en-NZ" sz="3600" b="1" spc="5" dirty="0">
                <a:latin typeface="Century Gothic" panose="020B0502020202020204" pitchFamily="34" charset="0"/>
                <a:cs typeface="Arial"/>
              </a:rPr>
              <a:t>e</a:t>
            </a:r>
            <a:r>
              <a:rPr lang="en-NZ" sz="3600" b="1" spc="-75" dirty="0">
                <a:latin typeface="Century Gothic" panose="020B0502020202020204" pitchFamily="34" charset="0"/>
                <a:cs typeface="Arial"/>
              </a:rPr>
              <a:t>arn</a:t>
            </a:r>
            <a:r>
              <a:rPr lang="en-NZ" sz="3600" b="1" spc="-30" dirty="0">
                <a:latin typeface="Century Gothic" panose="020B0502020202020204" pitchFamily="34" charset="0"/>
                <a:cs typeface="Arial"/>
              </a:rPr>
              <a:t>i</a:t>
            </a:r>
            <a:r>
              <a:rPr lang="en-NZ" sz="3600" b="1" spc="-235" dirty="0">
                <a:latin typeface="Century Gothic" panose="020B0502020202020204" pitchFamily="34" charset="0"/>
                <a:cs typeface="Arial"/>
              </a:rPr>
              <a:t>ng</a:t>
            </a:r>
            <a:r>
              <a:rPr lang="en-NZ" sz="3600" b="1" spc="-125" dirty="0">
                <a:latin typeface="Century Gothic" panose="020B0502020202020204" pitchFamily="34" charset="0"/>
                <a:cs typeface="Arial"/>
              </a:rPr>
              <a:t>:</a:t>
            </a:r>
            <a:r>
              <a:rPr lang="en-NZ" sz="3600" b="1" spc="35" dirty="0">
                <a:latin typeface="Century Gothic" panose="020B0502020202020204" pitchFamily="34" charset="0"/>
                <a:cs typeface="Arial"/>
              </a:rPr>
              <a:t> </a:t>
            </a:r>
            <a:r>
              <a:rPr lang="en-NZ" sz="3600" b="1" spc="-285" dirty="0">
                <a:latin typeface="Century Gothic" panose="020B0502020202020204" pitchFamily="34" charset="0"/>
                <a:cs typeface="Arial"/>
              </a:rPr>
              <a:t>E</a:t>
            </a:r>
            <a:r>
              <a:rPr lang="en-NZ" sz="3600" b="1" spc="-290" dirty="0">
                <a:latin typeface="Century Gothic" panose="020B0502020202020204" pitchFamily="34" charset="0"/>
                <a:cs typeface="Arial"/>
              </a:rPr>
              <a:t>C</a:t>
            </a:r>
            <a:r>
              <a:rPr lang="en-NZ" sz="3600" b="1" spc="-405" dirty="0">
                <a:latin typeface="Century Gothic" panose="020B0502020202020204" pitchFamily="34" charset="0"/>
                <a:cs typeface="Arial"/>
              </a:rPr>
              <a:t>E</a:t>
            </a:r>
            <a:r>
              <a:rPr lang="en-NZ" sz="3600" b="1" spc="60" dirty="0">
                <a:latin typeface="Century Gothic" panose="020B0502020202020204" pitchFamily="34" charset="0"/>
                <a:cs typeface="Arial"/>
              </a:rPr>
              <a:t> </a:t>
            </a:r>
            <a:r>
              <a:rPr lang="en-NZ" sz="3600" b="1" spc="-185" dirty="0">
                <a:latin typeface="Century Gothic" panose="020B0502020202020204" pitchFamily="34" charset="0"/>
                <a:cs typeface="Arial"/>
              </a:rPr>
              <a:t>C</a:t>
            </a:r>
            <a:r>
              <a:rPr lang="en-NZ" sz="3600" b="1" spc="-120" dirty="0">
                <a:latin typeface="Century Gothic" panose="020B0502020202020204" pitchFamily="34" charset="0"/>
                <a:cs typeface="Arial"/>
              </a:rPr>
              <a:t>u</a:t>
            </a:r>
            <a:r>
              <a:rPr lang="en-NZ" sz="3600" b="1" spc="-65" dirty="0">
                <a:latin typeface="Century Gothic" panose="020B0502020202020204" pitchFamily="34" charset="0"/>
                <a:cs typeface="Arial"/>
              </a:rPr>
              <a:t>r</a:t>
            </a:r>
            <a:r>
              <a:rPr lang="en-NZ" sz="3600" b="1" spc="-114" dirty="0">
                <a:latin typeface="Century Gothic" panose="020B0502020202020204" pitchFamily="34" charset="0"/>
                <a:cs typeface="Arial"/>
              </a:rPr>
              <a:t>r</a:t>
            </a:r>
            <a:r>
              <a:rPr lang="en-NZ" sz="3600" b="1" spc="-70" dirty="0">
                <a:latin typeface="Century Gothic" panose="020B0502020202020204" pitchFamily="34" charset="0"/>
                <a:cs typeface="Arial"/>
              </a:rPr>
              <a:t>i</a:t>
            </a:r>
            <a:r>
              <a:rPr lang="en-NZ" sz="3600" b="1" spc="-100" dirty="0">
                <a:latin typeface="Century Gothic" panose="020B0502020202020204" pitchFamily="34" charset="0"/>
                <a:cs typeface="Arial"/>
              </a:rPr>
              <a:t>culum  studies</a:t>
            </a:r>
            <a:r>
              <a:rPr lang="en-NZ" sz="3600" b="1" spc="20" dirty="0">
                <a:latin typeface="Century Gothic" panose="020B0502020202020204" pitchFamily="34" charset="0"/>
                <a:cs typeface="Arial"/>
              </a:rPr>
              <a:t> </a:t>
            </a:r>
            <a:r>
              <a:rPr lang="en-NZ" sz="3600" b="1" spc="-120" dirty="0">
                <a:latin typeface="Century Gothic" panose="020B0502020202020204" pitchFamily="34" charset="0"/>
                <a:cs typeface="Arial"/>
              </a:rPr>
              <a:t>in</a:t>
            </a:r>
            <a:r>
              <a:rPr lang="en-NZ" sz="3600" b="1" spc="60" dirty="0">
                <a:latin typeface="Century Gothic" panose="020B0502020202020204" pitchFamily="34" charset="0"/>
                <a:cs typeface="Arial"/>
              </a:rPr>
              <a:t> </a:t>
            </a:r>
            <a:r>
              <a:rPr lang="en-NZ" sz="3600" b="1" spc="-50" dirty="0">
                <a:latin typeface="Century Gothic" panose="020B0502020202020204" pitchFamily="34" charset="0"/>
                <a:cs typeface="Arial"/>
              </a:rPr>
              <a:t>Aotearoa</a:t>
            </a:r>
            <a:r>
              <a:rPr lang="en-NZ" sz="3600" b="1" spc="25" dirty="0">
                <a:latin typeface="Century Gothic" panose="020B0502020202020204" pitchFamily="34" charset="0"/>
                <a:cs typeface="Arial"/>
              </a:rPr>
              <a:t> </a:t>
            </a:r>
            <a:r>
              <a:rPr lang="en-NZ" sz="3600" b="1" spc="-140" dirty="0">
                <a:latin typeface="Century Gothic" panose="020B0502020202020204" pitchFamily="34" charset="0"/>
                <a:cs typeface="Arial"/>
              </a:rPr>
              <a:t>New</a:t>
            </a:r>
            <a:r>
              <a:rPr lang="en-NZ" sz="3600" b="1" spc="50" dirty="0">
                <a:latin typeface="Century Gothic" panose="020B0502020202020204" pitchFamily="34" charset="0"/>
                <a:cs typeface="Arial"/>
              </a:rPr>
              <a:t> </a:t>
            </a:r>
            <a:r>
              <a:rPr lang="en-NZ" sz="3600" b="1" spc="-80" dirty="0">
                <a:latin typeface="Century Gothic" panose="020B0502020202020204" pitchFamily="34" charset="0"/>
                <a:cs typeface="Arial"/>
              </a:rPr>
              <a:t>Zealand:</a:t>
            </a:r>
            <a:r>
              <a:rPr lang="en-NZ" sz="3600" b="1" spc="-10" dirty="0">
                <a:latin typeface="Century Gothic" panose="020B0502020202020204" pitchFamily="34" charset="0"/>
                <a:cs typeface="Arial"/>
              </a:rPr>
              <a:t> </a:t>
            </a:r>
            <a:r>
              <a:rPr lang="en-NZ" sz="3600" b="1" spc="-75" dirty="0">
                <a:latin typeface="Century Gothic" panose="020B0502020202020204" pitchFamily="34" charset="0"/>
                <a:cs typeface="Arial"/>
              </a:rPr>
              <a:t>Whakaako </a:t>
            </a:r>
            <a:r>
              <a:rPr lang="en-NZ" sz="3600" b="1" spc="-875" dirty="0">
                <a:latin typeface="Century Gothic" panose="020B0502020202020204" pitchFamily="34" charset="0"/>
                <a:cs typeface="Arial"/>
              </a:rPr>
              <a:t> </a:t>
            </a:r>
            <a:r>
              <a:rPr lang="en-NZ" sz="3600" b="1" spc="-75" dirty="0">
                <a:latin typeface="Century Gothic" panose="020B0502020202020204" pitchFamily="34" charset="0"/>
                <a:cs typeface="Arial"/>
              </a:rPr>
              <a:t>me</a:t>
            </a:r>
            <a:r>
              <a:rPr lang="en-NZ" sz="3600" b="1" spc="50" dirty="0">
                <a:latin typeface="Century Gothic" panose="020B0502020202020204" pitchFamily="34" charset="0"/>
                <a:cs typeface="Arial"/>
              </a:rPr>
              <a:t> </a:t>
            </a:r>
            <a:r>
              <a:rPr lang="en-NZ" sz="3600" b="1" spc="10" dirty="0">
                <a:latin typeface="Century Gothic" panose="020B0502020202020204" pitchFamily="34" charset="0"/>
                <a:cs typeface="Arial"/>
              </a:rPr>
              <a:t>te</a:t>
            </a:r>
            <a:r>
              <a:rPr lang="en-NZ" sz="3600" b="1" spc="45" dirty="0">
                <a:latin typeface="Century Gothic" panose="020B0502020202020204" pitchFamily="34" charset="0"/>
                <a:cs typeface="Arial"/>
              </a:rPr>
              <a:t> </a:t>
            </a:r>
            <a:r>
              <a:rPr lang="en-NZ" sz="3600" b="1" spc="-185" dirty="0" err="1">
                <a:latin typeface="Century Gothic" panose="020B0502020202020204" pitchFamily="34" charset="0"/>
                <a:cs typeface="Arial"/>
              </a:rPr>
              <a:t>Ako</a:t>
            </a:r>
            <a:r>
              <a:rPr lang="en-NZ" sz="3600" b="1" spc="-185" dirty="0">
                <a:latin typeface="Century Gothic" panose="020B0502020202020204" pitchFamily="34" charset="0"/>
                <a:cs typeface="Arial"/>
              </a:rPr>
              <a:t>:</a:t>
            </a:r>
            <a:r>
              <a:rPr lang="en-NZ" sz="3600" b="1" spc="20" dirty="0">
                <a:latin typeface="Century Gothic" panose="020B0502020202020204" pitchFamily="34" charset="0"/>
                <a:cs typeface="Arial"/>
              </a:rPr>
              <a:t> </a:t>
            </a:r>
            <a:r>
              <a:rPr lang="en-NZ" sz="3600" b="1" spc="-195" dirty="0">
                <a:latin typeface="Century Gothic" panose="020B0502020202020204" pitchFamily="34" charset="0"/>
                <a:cs typeface="Arial"/>
              </a:rPr>
              <a:t>Te</a:t>
            </a:r>
            <a:r>
              <a:rPr lang="en-NZ" sz="3600" b="1" spc="50" dirty="0">
                <a:latin typeface="Century Gothic" panose="020B0502020202020204" pitchFamily="34" charset="0"/>
                <a:cs typeface="Arial"/>
              </a:rPr>
              <a:t> </a:t>
            </a:r>
            <a:r>
              <a:rPr lang="en-NZ" sz="3600" b="1" spc="-110" dirty="0">
                <a:latin typeface="Century Gothic" panose="020B0502020202020204" pitchFamily="34" charset="0"/>
                <a:cs typeface="Arial"/>
              </a:rPr>
              <a:t>Akoranga</a:t>
            </a:r>
            <a:r>
              <a:rPr lang="en-NZ" sz="3600" b="1" spc="45" dirty="0">
                <a:latin typeface="Century Gothic" panose="020B0502020202020204" pitchFamily="34" charset="0"/>
                <a:cs typeface="Arial"/>
              </a:rPr>
              <a:t> </a:t>
            </a:r>
            <a:r>
              <a:rPr lang="en-NZ" sz="3600" b="1" spc="-50" dirty="0" err="1">
                <a:latin typeface="Century Gothic" panose="020B0502020202020204" pitchFamily="34" charset="0"/>
                <a:cs typeface="Arial"/>
              </a:rPr>
              <a:t>Marautanga</a:t>
            </a:r>
            <a:r>
              <a:rPr lang="en-NZ" sz="3600" b="1" spc="20" dirty="0">
                <a:latin typeface="Century Gothic" panose="020B0502020202020204" pitchFamily="34" charset="0"/>
                <a:cs typeface="Arial"/>
              </a:rPr>
              <a:t> </a:t>
            </a:r>
            <a:r>
              <a:rPr lang="en-NZ" sz="3600" b="1" spc="-15" dirty="0">
                <a:latin typeface="Century Gothic" panose="020B0502020202020204" pitchFamily="34" charset="0"/>
                <a:cs typeface="Arial"/>
              </a:rPr>
              <a:t>o</a:t>
            </a:r>
            <a:r>
              <a:rPr lang="en-NZ" sz="3600" b="1" spc="50" dirty="0">
                <a:latin typeface="Century Gothic" panose="020B0502020202020204" pitchFamily="34" charset="0"/>
                <a:cs typeface="Arial"/>
              </a:rPr>
              <a:t> </a:t>
            </a:r>
            <a:r>
              <a:rPr lang="en-NZ" sz="3600" b="1" spc="10" dirty="0">
                <a:latin typeface="Century Gothic" panose="020B0502020202020204" pitchFamily="34" charset="0"/>
                <a:cs typeface="Arial"/>
              </a:rPr>
              <a:t>te </a:t>
            </a:r>
            <a:r>
              <a:rPr lang="en-NZ" sz="3600" b="1" spc="15" dirty="0">
                <a:latin typeface="Century Gothic" panose="020B0502020202020204" pitchFamily="34" charset="0"/>
                <a:cs typeface="Arial"/>
              </a:rPr>
              <a:t> </a:t>
            </a:r>
            <a:r>
              <a:rPr lang="en-NZ" sz="3600" b="1" spc="-60" dirty="0">
                <a:latin typeface="Century Gothic" panose="020B0502020202020204" pitchFamily="34" charset="0"/>
                <a:cs typeface="Arial"/>
              </a:rPr>
              <a:t>M</a:t>
            </a:r>
            <a:r>
              <a:rPr lang="en-NZ" sz="3600" b="1" spc="-60" dirty="0">
                <a:latin typeface="Century Gothic" panose="020B0502020202020204" pitchFamily="34" charset="0"/>
                <a:cs typeface="Calibri"/>
              </a:rPr>
              <a:t>ā</a:t>
            </a:r>
            <a:r>
              <a:rPr lang="en-NZ" sz="3600" b="1" spc="-60" dirty="0">
                <a:latin typeface="Century Gothic" panose="020B0502020202020204" pitchFamily="34" charset="0"/>
                <a:cs typeface="Arial"/>
              </a:rPr>
              <a:t>tauranga</a:t>
            </a:r>
            <a:r>
              <a:rPr lang="en-NZ" sz="3600" b="1" spc="30" dirty="0">
                <a:latin typeface="Century Gothic" panose="020B0502020202020204" pitchFamily="34" charset="0"/>
                <a:cs typeface="Arial"/>
              </a:rPr>
              <a:t> </a:t>
            </a:r>
            <a:r>
              <a:rPr lang="en-NZ" sz="3600" b="1" spc="-120" dirty="0">
                <a:latin typeface="Century Gothic" panose="020B0502020202020204" pitchFamily="34" charset="0"/>
                <a:cs typeface="Arial"/>
              </a:rPr>
              <a:t>K</a:t>
            </a:r>
            <a:r>
              <a:rPr lang="en-NZ" sz="3600" b="1" spc="-120" dirty="0">
                <a:latin typeface="Century Gothic" panose="020B0502020202020204" pitchFamily="34" charset="0"/>
                <a:cs typeface="Calibri"/>
              </a:rPr>
              <a:t>ō</a:t>
            </a:r>
            <a:r>
              <a:rPr lang="en-NZ" sz="3600" b="1" spc="-120" dirty="0">
                <a:latin typeface="Century Gothic" panose="020B0502020202020204" pitchFamily="34" charset="0"/>
                <a:cs typeface="Arial"/>
              </a:rPr>
              <a:t>hungahunga</a:t>
            </a:r>
            <a:r>
              <a:rPr lang="en-NZ" sz="3600" b="1" spc="40" dirty="0">
                <a:latin typeface="Century Gothic" panose="020B0502020202020204" pitchFamily="34" charset="0"/>
                <a:cs typeface="Arial"/>
              </a:rPr>
              <a:t> </a:t>
            </a:r>
            <a:r>
              <a:rPr lang="en-NZ" sz="3600" b="1" spc="-155" dirty="0">
                <a:latin typeface="Century Gothic" panose="020B0502020202020204" pitchFamily="34" charset="0"/>
                <a:cs typeface="Arial"/>
              </a:rPr>
              <a:t>I</a:t>
            </a:r>
            <a:r>
              <a:rPr lang="en-NZ" sz="3600" b="1" spc="70" dirty="0">
                <a:latin typeface="Century Gothic" panose="020B0502020202020204" pitchFamily="34" charset="0"/>
                <a:cs typeface="Arial"/>
              </a:rPr>
              <a:t> </a:t>
            </a:r>
            <a:r>
              <a:rPr lang="en-NZ" sz="3600" b="1" spc="-55" dirty="0">
                <a:latin typeface="Century Gothic" panose="020B0502020202020204" pitchFamily="34" charset="0"/>
                <a:cs typeface="Arial"/>
              </a:rPr>
              <a:t>Aotearoa</a:t>
            </a:r>
            <a:endParaRPr lang="en-NZ" sz="3600" dirty="0"/>
          </a:p>
        </p:txBody>
      </p:sp>
      <p:sp>
        <p:nvSpPr>
          <p:cNvPr id="3" name="Subtitle 2">
            <a:extLst>
              <a:ext uri="{FF2B5EF4-FFF2-40B4-BE49-F238E27FC236}">
                <a16:creationId xmlns:a16="http://schemas.microsoft.com/office/drawing/2014/main" id="{0DD20352-2AE0-42B8-903B-CB309D5093D7}"/>
              </a:ext>
            </a:extLst>
          </p:cNvPr>
          <p:cNvSpPr>
            <a:spLocks noGrp="1"/>
          </p:cNvSpPr>
          <p:nvPr>
            <p:ph type="subTitle" idx="1"/>
          </p:nvPr>
        </p:nvSpPr>
        <p:spPr>
          <a:xfrm>
            <a:off x="691341" y="3615616"/>
            <a:ext cx="9227722" cy="1012368"/>
          </a:xfrm>
        </p:spPr>
        <p:txBody>
          <a:bodyPr/>
          <a:lstStyle/>
          <a:p>
            <a:r>
              <a:rPr lang="en-NZ" dirty="0"/>
              <a:t>Session Three: Theories</a:t>
            </a:r>
          </a:p>
        </p:txBody>
      </p:sp>
    </p:spTree>
    <p:extLst>
      <p:ext uri="{BB962C8B-B14F-4D97-AF65-F5344CB8AC3E}">
        <p14:creationId xmlns:p14="http://schemas.microsoft.com/office/powerpoint/2010/main" val="41420132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9B999-8D0A-45EF-A44B-B08546E1C268}"/>
              </a:ext>
            </a:extLst>
          </p:cNvPr>
          <p:cNvSpPr>
            <a:spLocks noGrp="1"/>
          </p:cNvSpPr>
          <p:nvPr>
            <p:ph type="title"/>
          </p:nvPr>
        </p:nvSpPr>
        <p:spPr/>
        <p:txBody>
          <a:bodyPr/>
          <a:lstStyle/>
          <a:p>
            <a:r>
              <a:rPr lang="en-NZ" dirty="0"/>
              <a:t>Lev Vygotsky: Zone of Proximal Development</a:t>
            </a:r>
          </a:p>
        </p:txBody>
      </p:sp>
      <p:pic>
        <p:nvPicPr>
          <p:cNvPr id="4" name="Picture 2" descr="Vygotsky -Zone of Proximal Development Source: (McLeod, 2018) 7 from more knowledgeable others, technology and the tools. The Figure 2 below further illustrates the application of V ygotsky's ZPD in the classroom:">
            <a:extLst>
              <a:ext uri="{FF2B5EF4-FFF2-40B4-BE49-F238E27FC236}">
                <a16:creationId xmlns:a16="http://schemas.microsoft.com/office/drawing/2014/main" id="{A4431FE8-D16C-4BA0-842E-F1CD7FD86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128" y="1558540"/>
            <a:ext cx="6977743" cy="4517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935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59E9E-580A-4832-83C5-3CB93C3699D6}"/>
              </a:ext>
            </a:extLst>
          </p:cNvPr>
          <p:cNvSpPr>
            <a:spLocks noGrp="1"/>
          </p:cNvSpPr>
          <p:nvPr>
            <p:ph type="title"/>
          </p:nvPr>
        </p:nvSpPr>
        <p:spPr/>
        <p:txBody>
          <a:bodyPr/>
          <a:lstStyle/>
          <a:p>
            <a:r>
              <a:rPr lang="en-NZ" dirty="0"/>
              <a:t>Lev Vygotsky: Learning occurs on two levels</a:t>
            </a:r>
          </a:p>
        </p:txBody>
      </p:sp>
      <p:sp>
        <p:nvSpPr>
          <p:cNvPr id="3" name="Content Placeholder 2">
            <a:extLst>
              <a:ext uri="{FF2B5EF4-FFF2-40B4-BE49-F238E27FC236}">
                <a16:creationId xmlns:a16="http://schemas.microsoft.com/office/drawing/2014/main" id="{20675A0C-DB3D-4455-B00B-A64451054EC8}"/>
              </a:ext>
            </a:extLst>
          </p:cNvPr>
          <p:cNvSpPr>
            <a:spLocks noGrp="1"/>
          </p:cNvSpPr>
          <p:nvPr>
            <p:ph idx="1"/>
          </p:nvPr>
        </p:nvSpPr>
        <p:spPr>
          <a:xfrm>
            <a:off x="556727" y="2153817"/>
            <a:ext cx="11069216" cy="4432040"/>
          </a:xfrm>
        </p:spPr>
        <p:txBody>
          <a:bodyPr>
            <a:normAutofit/>
          </a:bodyPr>
          <a:lstStyle/>
          <a:p>
            <a:r>
              <a:rPr lang="en-NZ" sz="2400" b="1" dirty="0">
                <a:latin typeface="+mn-lt"/>
              </a:rPr>
              <a:t>First</a:t>
            </a:r>
            <a:r>
              <a:rPr lang="en-NZ" sz="2400" dirty="0">
                <a:latin typeface="+mn-lt"/>
              </a:rPr>
              <a:t> – Tamariki learn through interaction with others, particularly those more skilled. This is done through socialisation and interacting within their community </a:t>
            </a:r>
            <a:r>
              <a:rPr lang="en-NZ" sz="2400" i="1" dirty="0">
                <a:latin typeface="+mn-lt"/>
              </a:rPr>
              <a:t>(</a:t>
            </a:r>
            <a:r>
              <a:rPr lang="en-NZ" sz="2400" i="1" dirty="0" err="1">
                <a:latin typeface="+mn-lt"/>
              </a:rPr>
              <a:t>interpsychological</a:t>
            </a:r>
            <a:r>
              <a:rPr lang="en-NZ" sz="2400" i="1" dirty="0">
                <a:latin typeface="+mn-lt"/>
              </a:rPr>
              <a:t>)</a:t>
            </a:r>
          </a:p>
          <a:p>
            <a:r>
              <a:rPr lang="en-NZ" sz="2400" b="1" dirty="0">
                <a:latin typeface="+mn-lt"/>
              </a:rPr>
              <a:t>Second</a:t>
            </a:r>
            <a:r>
              <a:rPr lang="en-NZ" sz="2400" dirty="0">
                <a:latin typeface="+mn-lt"/>
              </a:rPr>
              <a:t> – Happens at the individual level, in the child’s mind. The new learning is integrated into the child’s mental structure </a:t>
            </a:r>
            <a:r>
              <a:rPr lang="en-NZ" sz="2400" i="1" dirty="0">
                <a:latin typeface="+mn-lt"/>
              </a:rPr>
              <a:t>(</a:t>
            </a:r>
            <a:r>
              <a:rPr lang="en-NZ" sz="2400" i="1" dirty="0" err="1">
                <a:latin typeface="+mn-lt"/>
              </a:rPr>
              <a:t>intrapsychological</a:t>
            </a:r>
            <a:r>
              <a:rPr lang="en-NZ" sz="2400" i="1" dirty="0">
                <a:latin typeface="+mn-lt"/>
              </a:rPr>
              <a:t>)</a:t>
            </a:r>
            <a:endParaRPr lang="en-NZ" sz="2400" dirty="0">
              <a:latin typeface="+mn-lt"/>
            </a:endParaRPr>
          </a:p>
        </p:txBody>
      </p:sp>
    </p:spTree>
    <p:extLst>
      <p:ext uri="{BB962C8B-B14F-4D97-AF65-F5344CB8AC3E}">
        <p14:creationId xmlns:p14="http://schemas.microsoft.com/office/powerpoint/2010/main" val="20149367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696685" y="405356"/>
            <a:ext cx="7848600" cy="690574"/>
          </a:xfrm>
          <a:prstGeom prst="rect">
            <a:avLst/>
          </a:prstGeom>
        </p:spPr>
        <p:txBody>
          <a:bodyPr vert="horz" wrap="square" lIns="0" tIns="13335" rIns="0" bIns="0" rtlCol="0">
            <a:spAutoFit/>
          </a:bodyPr>
          <a:lstStyle/>
          <a:p>
            <a:pPr marL="12700">
              <a:lnSpc>
                <a:spcPct val="100000"/>
              </a:lnSpc>
              <a:spcBef>
                <a:spcPts val="105"/>
              </a:spcBef>
            </a:pPr>
            <a:r>
              <a:rPr lang="mi-NZ" sz="4400" b="1" dirty="0" err="1">
                <a:solidFill>
                  <a:srgbClr val="009999"/>
                </a:solidFill>
                <a:latin typeface="Century Gothic" panose="020B0502020202020204" pitchFamily="34" charset="0"/>
                <a:cs typeface="Arial"/>
              </a:rPr>
              <a:t>Interpsychological</a:t>
            </a:r>
            <a:endParaRPr sz="4400" b="1" dirty="0">
              <a:solidFill>
                <a:srgbClr val="009999"/>
              </a:solidFill>
              <a:latin typeface="Century Gothic" panose="020B0502020202020204" pitchFamily="34" charset="0"/>
              <a:cs typeface="Arial"/>
            </a:endParaRPr>
          </a:p>
        </p:txBody>
      </p:sp>
      <p:pic>
        <p:nvPicPr>
          <p:cNvPr id="5" name="Online Media 4" title="All Blacks perform fierce haka">
            <a:hlinkClick r:id="" action="ppaction://media"/>
            <a:extLst>
              <a:ext uri="{FF2B5EF4-FFF2-40B4-BE49-F238E27FC236}">
                <a16:creationId xmlns:a16="http://schemas.microsoft.com/office/drawing/2014/main" id="{DA133295-E958-459E-8F94-929309AA600C}"/>
              </a:ext>
            </a:extLst>
          </p:cNvPr>
          <p:cNvPicPr>
            <a:picLocks noRot="1" noChangeAspect="1"/>
          </p:cNvPicPr>
          <p:nvPr>
            <a:videoFile r:link="rId1"/>
          </p:nvPr>
        </p:nvPicPr>
        <p:blipFill>
          <a:blip r:embed="rId4"/>
          <a:stretch>
            <a:fillRect/>
          </a:stretch>
        </p:blipFill>
        <p:spPr>
          <a:xfrm>
            <a:off x="1888502" y="1458686"/>
            <a:ext cx="8414996" cy="4754473"/>
          </a:xfrm>
          <a:prstGeom prst="rect">
            <a:avLst/>
          </a:prstGeom>
        </p:spPr>
      </p:pic>
    </p:spTree>
    <p:extLst>
      <p:ext uri="{BB962C8B-B14F-4D97-AF65-F5344CB8AC3E}">
        <p14:creationId xmlns:p14="http://schemas.microsoft.com/office/powerpoint/2010/main" val="31456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Baby Haka">
            <a:hlinkClick r:id="" action="ppaction://media"/>
            <a:extLst>
              <a:ext uri="{FF2B5EF4-FFF2-40B4-BE49-F238E27FC236}">
                <a16:creationId xmlns:a16="http://schemas.microsoft.com/office/drawing/2014/main" id="{5A93A610-C39D-44A6-9AC3-206606973577}"/>
              </a:ext>
            </a:extLst>
          </p:cNvPr>
          <p:cNvPicPr>
            <a:picLocks noRot="1" noChangeAspect="1"/>
          </p:cNvPicPr>
          <p:nvPr>
            <a:videoFile r:link="rId1"/>
          </p:nvPr>
        </p:nvPicPr>
        <p:blipFill>
          <a:blip r:embed="rId4"/>
          <a:stretch>
            <a:fillRect/>
          </a:stretch>
        </p:blipFill>
        <p:spPr>
          <a:xfrm>
            <a:off x="2875551" y="1447800"/>
            <a:ext cx="6440897" cy="4830673"/>
          </a:xfrm>
          <a:prstGeom prst="rect">
            <a:avLst/>
          </a:prstGeom>
        </p:spPr>
      </p:pic>
      <p:sp>
        <p:nvSpPr>
          <p:cNvPr id="7" name="object 4">
            <a:extLst>
              <a:ext uri="{FF2B5EF4-FFF2-40B4-BE49-F238E27FC236}">
                <a16:creationId xmlns:a16="http://schemas.microsoft.com/office/drawing/2014/main" id="{7F0069A0-C965-49EF-A16F-CCA78493DD53}"/>
              </a:ext>
            </a:extLst>
          </p:cNvPr>
          <p:cNvSpPr txBox="1"/>
          <p:nvPr/>
        </p:nvSpPr>
        <p:spPr>
          <a:xfrm>
            <a:off x="696685" y="405356"/>
            <a:ext cx="7848600" cy="690574"/>
          </a:xfrm>
          <a:prstGeom prst="rect">
            <a:avLst/>
          </a:prstGeom>
        </p:spPr>
        <p:txBody>
          <a:bodyPr vert="horz" wrap="square" lIns="0" tIns="13335" rIns="0" bIns="0" rtlCol="0">
            <a:spAutoFit/>
          </a:bodyPr>
          <a:lstStyle/>
          <a:p>
            <a:pPr marL="12700">
              <a:lnSpc>
                <a:spcPct val="100000"/>
              </a:lnSpc>
              <a:spcBef>
                <a:spcPts val="105"/>
              </a:spcBef>
            </a:pPr>
            <a:r>
              <a:rPr lang="mi-NZ" sz="4400" b="1" dirty="0" err="1">
                <a:solidFill>
                  <a:srgbClr val="009999"/>
                </a:solidFill>
                <a:latin typeface="Century Gothic" panose="020B0502020202020204" pitchFamily="34" charset="0"/>
                <a:cs typeface="Arial"/>
              </a:rPr>
              <a:t>Intrapsychological</a:t>
            </a:r>
            <a:endParaRPr sz="4400" b="1" dirty="0">
              <a:solidFill>
                <a:srgbClr val="009999"/>
              </a:solidFill>
              <a:latin typeface="Century Gothic" panose="020B0502020202020204" pitchFamily="34" charset="0"/>
              <a:cs typeface="Arial"/>
            </a:endParaRPr>
          </a:p>
        </p:txBody>
      </p:sp>
    </p:spTree>
    <p:extLst>
      <p:ext uri="{BB962C8B-B14F-4D97-AF65-F5344CB8AC3E}">
        <p14:creationId xmlns:p14="http://schemas.microsoft.com/office/powerpoint/2010/main" val="1232561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566057" y="219766"/>
            <a:ext cx="11069216" cy="1142125"/>
          </a:xfrm>
        </p:spPr>
        <p:txBody>
          <a:bodyPr/>
          <a:lstStyle/>
          <a:p>
            <a:r>
              <a:rPr lang="en-NZ" dirty="0"/>
              <a:t>Exploring our world</a:t>
            </a:r>
          </a:p>
        </p:txBody>
      </p:sp>
      <p:pic>
        <p:nvPicPr>
          <p:cNvPr id="1026" name="Picture 2" descr="A row of houses on a lake&#10;&#10;Description automatically generated with low confidence">
            <a:extLst>
              <a:ext uri="{FF2B5EF4-FFF2-40B4-BE49-F238E27FC236}">
                <a16:creationId xmlns:a16="http://schemas.microsoft.com/office/drawing/2014/main" id="{F15C6C2D-7373-4650-82A0-F847C27EDD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6057" y="1580115"/>
            <a:ext cx="3467100" cy="231457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8E1DCA-2F8C-44F1-90E5-39F758770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9250" y="188795"/>
            <a:ext cx="2409825" cy="2409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88C2A05-8D17-485D-8391-8CBE89F0ED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2803" y="4517909"/>
            <a:ext cx="2409824" cy="20759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76414F2-7A2F-464E-9D30-056FB8683C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99373" y="4555126"/>
            <a:ext cx="1686402" cy="21810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id="{D16664A1-BF6C-4C6B-8BB9-A2CDBBEA77DA}"/>
              </a:ext>
            </a:extLst>
          </p:cNvPr>
          <p:cNvSpPr txBox="1">
            <a:spLocks/>
          </p:cNvSpPr>
          <p:nvPr/>
        </p:nvSpPr>
        <p:spPr>
          <a:xfrm>
            <a:off x="2848813" y="3282774"/>
            <a:ext cx="4218474" cy="33531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Z" sz="2400" b="1" dirty="0">
                <a:latin typeface="+mn-lt"/>
              </a:rPr>
              <a:t>Crawling, walking?</a:t>
            </a:r>
            <a:r>
              <a:rPr lang="en-NZ" sz="2400" dirty="0">
                <a:latin typeface="+mn-lt"/>
              </a:rPr>
              <a:t> </a:t>
            </a:r>
          </a:p>
          <a:p>
            <a:pPr marL="0" indent="0">
              <a:buFont typeface="Arial" panose="020B0604020202020204" pitchFamily="34" charset="0"/>
              <a:buNone/>
            </a:pPr>
            <a:r>
              <a:rPr lang="en-NZ" sz="2400" dirty="0">
                <a:latin typeface="+mn-lt"/>
              </a:rPr>
              <a:t>Not until 7 years of age in </a:t>
            </a:r>
            <a:r>
              <a:rPr lang="en-NZ" sz="2400" i="1" dirty="0" err="1">
                <a:latin typeface="+mn-lt"/>
              </a:rPr>
              <a:t>Ywama</a:t>
            </a:r>
            <a:r>
              <a:rPr lang="en-NZ" sz="2400" i="1" dirty="0">
                <a:latin typeface="+mn-lt"/>
              </a:rPr>
              <a:t> Village, Thailand</a:t>
            </a:r>
          </a:p>
          <a:p>
            <a:pPr marL="0" indent="0">
              <a:buFont typeface="Arial" panose="020B0604020202020204" pitchFamily="34" charset="0"/>
              <a:buNone/>
            </a:pPr>
            <a:endParaRPr lang="en-NZ" sz="2400" i="1" dirty="0">
              <a:latin typeface="+mn-lt"/>
            </a:endParaRPr>
          </a:p>
          <a:p>
            <a:pPr marL="0" indent="0">
              <a:buNone/>
            </a:pPr>
            <a:r>
              <a:rPr lang="en-NZ" sz="2400" dirty="0" err="1">
                <a:latin typeface="+mn-lt"/>
              </a:rPr>
              <a:t>Hiko</a:t>
            </a:r>
            <a:r>
              <a:rPr lang="en-NZ" sz="2400" dirty="0">
                <a:latin typeface="+mn-lt"/>
              </a:rPr>
              <a:t> </a:t>
            </a:r>
            <a:r>
              <a:rPr lang="en-NZ" sz="2400" dirty="0" err="1">
                <a:latin typeface="+mn-lt"/>
              </a:rPr>
              <a:t>Hohepa</a:t>
            </a:r>
            <a:r>
              <a:rPr lang="en-NZ" sz="2400" dirty="0">
                <a:latin typeface="+mn-lt"/>
              </a:rPr>
              <a:t> walked at 6 years of age. </a:t>
            </a:r>
            <a:r>
              <a:rPr lang="en-NZ" sz="2400" i="1" dirty="0">
                <a:latin typeface="+mn-lt"/>
              </a:rPr>
              <a:t>(He </a:t>
            </a:r>
            <a:r>
              <a:rPr lang="en-NZ" sz="2400" i="1" dirty="0" err="1">
                <a:latin typeface="+mn-lt"/>
              </a:rPr>
              <a:t>kōhanga</a:t>
            </a:r>
            <a:r>
              <a:rPr lang="en-NZ" sz="2400" i="1" dirty="0">
                <a:latin typeface="+mn-lt"/>
              </a:rPr>
              <a:t> </a:t>
            </a:r>
            <a:r>
              <a:rPr lang="en-NZ" sz="2400" i="1" dirty="0" err="1">
                <a:latin typeface="+mn-lt"/>
              </a:rPr>
              <a:t>pīpī</a:t>
            </a:r>
            <a:r>
              <a:rPr lang="en-NZ" sz="2400" i="1" dirty="0">
                <a:latin typeface="+mn-lt"/>
              </a:rPr>
              <a:t> </a:t>
            </a:r>
            <a:r>
              <a:rPr lang="en-NZ" sz="2400" i="1" dirty="0" err="1">
                <a:latin typeface="+mn-lt"/>
              </a:rPr>
              <a:t>waiata</a:t>
            </a:r>
            <a:r>
              <a:rPr lang="en-NZ" sz="2400" i="1" dirty="0">
                <a:latin typeface="+mn-lt"/>
              </a:rPr>
              <a:t> Composer) </a:t>
            </a:r>
            <a:endParaRPr lang="en-NZ" sz="2400" dirty="0">
              <a:latin typeface="+mn-lt"/>
            </a:endParaRPr>
          </a:p>
        </p:txBody>
      </p:sp>
      <p:sp>
        <p:nvSpPr>
          <p:cNvPr id="10" name="Content Placeholder 4">
            <a:extLst>
              <a:ext uri="{FF2B5EF4-FFF2-40B4-BE49-F238E27FC236}">
                <a16:creationId xmlns:a16="http://schemas.microsoft.com/office/drawing/2014/main" id="{AB969648-E0FF-41C2-A602-82C192378EDF}"/>
              </a:ext>
            </a:extLst>
          </p:cNvPr>
          <p:cNvSpPr txBox="1">
            <a:spLocks/>
          </p:cNvSpPr>
          <p:nvPr/>
        </p:nvSpPr>
        <p:spPr>
          <a:xfrm>
            <a:off x="7744926" y="2629591"/>
            <a:ext cx="4218474" cy="27954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Z" sz="2400" b="1" dirty="0">
                <a:latin typeface="+mn-lt"/>
              </a:rPr>
              <a:t>Toilet training at birth</a:t>
            </a:r>
            <a:endParaRPr lang="en-NZ" sz="2400" dirty="0">
              <a:latin typeface="+mn-lt"/>
            </a:endParaRPr>
          </a:p>
          <a:p>
            <a:pPr marL="0" indent="0" algn="ctr">
              <a:buFont typeface="Arial" panose="020B0604020202020204" pitchFamily="34" charset="0"/>
              <a:buNone/>
            </a:pPr>
            <a:r>
              <a:rPr lang="en-NZ" sz="2400" dirty="0">
                <a:latin typeface="+mn-lt"/>
              </a:rPr>
              <a:t>Typical for African villages, gaining popularity in Western societies</a:t>
            </a:r>
          </a:p>
        </p:txBody>
      </p:sp>
    </p:spTree>
    <p:extLst>
      <p:ext uri="{BB962C8B-B14F-4D97-AF65-F5344CB8AC3E}">
        <p14:creationId xmlns:p14="http://schemas.microsoft.com/office/powerpoint/2010/main" val="2399277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4">
            <a:extLst>
              <a:ext uri="{FF2B5EF4-FFF2-40B4-BE49-F238E27FC236}">
                <a16:creationId xmlns:a16="http://schemas.microsoft.com/office/drawing/2014/main" id="{D16664A1-BF6C-4C6B-8BB9-A2CDBBEA77DA}"/>
              </a:ext>
            </a:extLst>
          </p:cNvPr>
          <p:cNvSpPr txBox="1">
            <a:spLocks/>
          </p:cNvSpPr>
          <p:nvPr/>
        </p:nvSpPr>
        <p:spPr>
          <a:xfrm>
            <a:off x="1729490" y="500484"/>
            <a:ext cx="2728653" cy="171984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NZ" sz="2400" dirty="0">
                <a:latin typeface="+mn-lt"/>
              </a:rPr>
              <a:t>17 month toddler sharpening a machete, </a:t>
            </a:r>
            <a:r>
              <a:rPr lang="en-NZ" sz="2400" i="1" dirty="0">
                <a:latin typeface="+mn-lt"/>
              </a:rPr>
              <a:t>Guatemala</a:t>
            </a:r>
          </a:p>
        </p:txBody>
      </p:sp>
      <p:sp>
        <p:nvSpPr>
          <p:cNvPr id="10" name="Content Placeholder 4">
            <a:extLst>
              <a:ext uri="{FF2B5EF4-FFF2-40B4-BE49-F238E27FC236}">
                <a16:creationId xmlns:a16="http://schemas.microsoft.com/office/drawing/2014/main" id="{AB969648-E0FF-41C2-A602-82C192378EDF}"/>
              </a:ext>
            </a:extLst>
          </p:cNvPr>
          <p:cNvSpPr txBox="1">
            <a:spLocks/>
          </p:cNvSpPr>
          <p:nvPr/>
        </p:nvSpPr>
        <p:spPr>
          <a:xfrm>
            <a:off x="6314304" y="454483"/>
            <a:ext cx="3614194" cy="237540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NZ" sz="2400" dirty="0">
                <a:latin typeface="+mn-lt"/>
              </a:rPr>
              <a:t>4 year old </a:t>
            </a:r>
            <a:r>
              <a:rPr lang="en-NZ" sz="2400" dirty="0" err="1">
                <a:latin typeface="+mn-lt"/>
              </a:rPr>
              <a:t>tamariki</a:t>
            </a:r>
            <a:r>
              <a:rPr lang="en-NZ" sz="2400" dirty="0">
                <a:latin typeface="+mn-lt"/>
              </a:rPr>
              <a:t> of chiefs included in important iwi hui. Asking questions, treated as equal in status, </a:t>
            </a:r>
            <a:r>
              <a:rPr lang="en-NZ" sz="2400" i="1" dirty="0">
                <a:latin typeface="+mn-lt"/>
              </a:rPr>
              <a:t>New Zealand</a:t>
            </a:r>
            <a:endParaRPr lang="en-NZ" sz="2400" dirty="0">
              <a:latin typeface="+mn-lt"/>
            </a:endParaRPr>
          </a:p>
        </p:txBody>
      </p:sp>
      <p:pic>
        <p:nvPicPr>
          <p:cNvPr id="2050" name="Picture 2">
            <a:extLst>
              <a:ext uri="{FF2B5EF4-FFF2-40B4-BE49-F238E27FC236}">
                <a16:creationId xmlns:a16="http://schemas.microsoft.com/office/drawing/2014/main" id="{0D3F8489-0530-41BE-8811-E7CF748A2EB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061531" y="810168"/>
            <a:ext cx="1895740" cy="2686425"/>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B6E01E2-7A61-48FE-9446-E9892058EA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908" y="3806277"/>
            <a:ext cx="2533650" cy="20193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2" name="Content Placeholder 4">
            <a:extLst>
              <a:ext uri="{FF2B5EF4-FFF2-40B4-BE49-F238E27FC236}">
                <a16:creationId xmlns:a16="http://schemas.microsoft.com/office/drawing/2014/main" id="{DBD19A0C-D825-4D22-8A75-4C15B75E224D}"/>
              </a:ext>
            </a:extLst>
          </p:cNvPr>
          <p:cNvSpPr txBox="1">
            <a:spLocks/>
          </p:cNvSpPr>
          <p:nvPr/>
        </p:nvSpPr>
        <p:spPr>
          <a:xfrm>
            <a:off x="337457" y="3806276"/>
            <a:ext cx="2259557" cy="255123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NZ" sz="2800" dirty="0">
                <a:latin typeface="+mn-lt"/>
              </a:rPr>
              <a:t>14 year old, sole charge of a garden that is responsible for feeding 80 people </a:t>
            </a:r>
          </a:p>
          <a:p>
            <a:pPr marL="0" indent="0" algn="r">
              <a:buFont typeface="Arial" panose="020B0604020202020204" pitchFamily="34" charset="0"/>
              <a:buNone/>
            </a:pPr>
            <a:r>
              <a:rPr lang="en-NZ" sz="2800" i="1" dirty="0">
                <a:latin typeface="+mn-lt"/>
              </a:rPr>
              <a:t>China</a:t>
            </a:r>
            <a:endParaRPr lang="en-NZ" sz="2000" i="1" dirty="0">
              <a:latin typeface="+mn-lt"/>
            </a:endParaRPr>
          </a:p>
        </p:txBody>
      </p:sp>
      <p:pic>
        <p:nvPicPr>
          <p:cNvPr id="2054" name="Picture 6">
            <a:extLst>
              <a:ext uri="{FF2B5EF4-FFF2-40B4-BE49-F238E27FC236}">
                <a16:creationId xmlns:a16="http://schemas.microsoft.com/office/drawing/2014/main" id="{0B45EF4B-840B-4D00-8D95-659A5831DB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04570" y="226951"/>
            <a:ext cx="1895740" cy="2977202"/>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 name="Online Media 4" title="TOUCHING! 7 Years Old Boy Cooking For His Younger Brother">
            <a:hlinkClick r:id="" action="ppaction://media"/>
            <a:extLst>
              <a:ext uri="{FF2B5EF4-FFF2-40B4-BE49-F238E27FC236}">
                <a16:creationId xmlns:a16="http://schemas.microsoft.com/office/drawing/2014/main" id="{5337CD82-A1BD-4CF9-953C-FC9508DE5433}"/>
              </a:ext>
            </a:extLst>
          </p:cNvPr>
          <p:cNvPicPr>
            <a:picLocks noRot="1" noChangeAspect="1"/>
          </p:cNvPicPr>
          <p:nvPr>
            <a:videoFile r:link="rId1"/>
          </p:nvPr>
        </p:nvPicPr>
        <p:blipFill>
          <a:blip r:embed="rId7"/>
          <a:stretch>
            <a:fillRect/>
          </a:stretch>
        </p:blipFill>
        <p:spPr>
          <a:xfrm>
            <a:off x="6501486" y="2960596"/>
            <a:ext cx="3751765" cy="2813824"/>
          </a:xfrm>
          <a:prstGeom prst="rect">
            <a:avLst/>
          </a:prstGeom>
        </p:spPr>
      </p:pic>
      <p:sp>
        <p:nvSpPr>
          <p:cNvPr id="17" name="Content Placeholder 4">
            <a:extLst>
              <a:ext uri="{FF2B5EF4-FFF2-40B4-BE49-F238E27FC236}">
                <a16:creationId xmlns:a16="http://schemas.microsoft.com/office/drawing/2014/main" id="{A177A427-2989-4D19-B22E-D801D0C51F22}"/>
              </a:ext>
            </a:extLst>
          </p:cNvPr>
          <p:cNvSpPr txBox="1">
            <a:spLocks/>
          </p:cNvSpPr>
          <p:nvPr/>
        </p:nvSpPr>
        <p:spPr>
          <a:xfrm>
            <a:off x="5655346" y="5774420"/>
            <a:ext cx="5444046" cy="9432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200"/>
              </a:spcAft>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spcAft>
                <a:spcPts val="0"/>
              </a:spcAft>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spcAft>
                <a:spcPts val="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spcAft>
                <a:spcPts val="0"/>
              </a:spcAft>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NZ" sz="2400" dirty="0">
                <a:latin typeface="+mn-lt"/>
              </a:rPr>
              <a:t>5 year old cooking a meal and being responsible for young children, </a:t>
            </a:r>
            <a:r>
              <a:rPr lang="en-NZ" sz="2400" i="1" dirty="0">
                <a:latin typeface="+mn-lt"/>
              </a:rPr>
              <a:t>Thailand</a:t>
            </a:r>
          </a:p>
        </p:txBody>
      </p:sp>
    </p:spTree>
    <p:extLst>
      <p:ext uri="{BB962C8B-B14F-4D97-AF65-F5344CB8AC3E}">
        <p14:creationId xmlns:p14="http://schemas.microsoft.com/office/powerpoint/2010/main" val="1156191425"/>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E74FC-04C4-47ED-8AC4-48B4EE3E6E53}"/>
              </a:ext>
            </a:extLst>
          </p:cNvPr>
          <p:cNvSpPr>
            <a:spLocks noGrp="1"/>
          </p:cNvSpPr>
          <p:nvPr>
            <p:ph type="title"/>
          </p:nvPr>
        </p:nvSpPr>
        <p:spPr>
          <a:xfrm>
            <a:off x="371669" y="282349"/>
            <a:ext cx="11069216" cy="1142125"/>
          </a:xfrm>
        </p:spPr>
        <p:txBody>
          <a:bodyPr/>
          <a:lstStyle/>
          <a:p>
            <a:r>
              <a:rPr lang="en-NZ" dirty="0"/>
              <a:t>Famous early childhood experiences</a:t>
            </a:r>
          </a:p>
        </p:txBody>
      </p:sp>
      <p:sp>
        <p:nvSpPr>
          <p:cNvPr id="4" name="TextBox 3">
            <a:extLst>
              <a:ext uri="{FF2B5EF4-FFF2-40B4-BE49-F238E27FC236}">
                <a16:creationId xmlns:a16="http://schemas.microsoft.com/office/drawing/2014/main" id="{B90562CF-6D3C-4819-877F-5C5007B23C3E}"/>
              </a:ext>
            </a:extLst>
          </p:cNvPr>
          <p:cNvSpPr txBox="1"/>
          <p:nvPr/>
        </p:nvSpPr>
        <p:spPr>
          <a:xfrm>
            <a:off x="1127480" y="4505235"/>
            <a:ext cx="3943802" cy="1200329"/>
          </a:xfrm>
          <a:prstGeom prst="rect">
            <a:avLst/>
          </a:prstGeom>
          <a:noFill/>
        </p:spPr>
        <p:txBody>
          <a:bodyPr wrap="square" rtlCol="0">
            <a:spAutoFit/>
          </a:bodyPr>
          <a:lstStyle/>
          <a:p>
            <a:pPr algn="ctr"/>
            <a:r>
              <a:rPr lang="en-NZ" sz="2400" dirty="0"/>
              <a:t>Albert Einstein began speaking around 3 or 4 years of age. </a:t>
            </a:r>
          </a:p>
        </p:txBody>
      </p:sp>
      <p:pic>
        <p:nvPicPr>
          <p:cNvPr id="1028" name="Picture 4">
            <a:extLst>
              <a:ext uri="{FF2B5EF4-FFF2-40B4-BE49-F238E27FC236}">
                <a16:creationId xmlns:a16="http://schemas.microsoft.com/office/drawing/2014/main" id="{746062A3-8BCF-45AC-8CFC-CB0F2AC93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7480" y="2123010"/>
            <a:ext cx="1643967" cy="238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D9B6FD6-AC3F-478D-A6AD-9962B45ED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8196" y="2121160"/>
            <a:ext cx="1861875" cy="238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3C1467-E2D7-43A4-BD36-29E4EEFAFF07}"/>
              </a:ext>
            </a:extLst>
          </p:cNvPr>
          <p:cNvSpPr txBox="1"/>
          <p:nvPr/>
        </p:nvSpPr>
        <p:spPr>
          <a:xfrm>
            <a:off x="6988170" y="4504360"/>
            <a:ext cx="3943802" cy="1569660"/>
          </a:xfrm>
          <a:prstGeom prst="rect">
            <a:avLst/>
          </a:prstGeom>
          <a:noFill/>
        </p:spPr>
        <p:txBody>
          <a:bodyPr wrap="square" rtlCol="0">
            <a:spAutoFit/>
          </a:bodyPr>
          <a:lstStyle/>
          <a:p>
            <a:pPr algn="ctr"/>
            <a:r>
              <a:rPr lang="en-NZ" sz="2400" dirty="0"/>
              <a:t>Thomas Edison’s mother was told to home-school him as he was “too dull” to succeed academically</a:t>
            </a:r>
          </a:p>
        </p:txBody>
      </p:sp>
      <p:pic>
        <p:nvPicPr>
          <p:cNvPr id="1032" name="Picture 8">
            <a:extLst>
              <a:ext uri="{FF2B5EF4-FFF2-40B4-BE49-F238E27FC236}">
                <a16:creationId xmlns:a16="http://schemas.microsoft.com/office/drawing/2014/main" id="{D66481F8-CE57-4A9A-A151-7CF48F846E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5429" y="2121160"/>
            <a:ext cx="1861875" cy="238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34" name="Picture 10" descr="black and white photo of albert einstein">
            <a:extLst>
              <a:ext uri="{FF2B5EF4-FFF2-40B4-BE49-F238E27FC236}">
                <a16:creationId xmlns:a16="http://schemas.microsoft.com/office/drawing/2014/main" id="{A0900ECB-A3D0-4D99-B19F-DD2FD65F3D57}"/>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2837450" y="2121160"/>
            <a:ext cx="2167829" cy="2383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9375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51AE0-8536-460C-88C0-27279C80688B}"/>
              </a:ext>
            </a:extLst>
          </p:cNvPr>
          <p:cNvSpPr>
            <a:spLocks noGrp="1"/>
          </p:cNvSpPr>
          <p:nvPr>
            <p:ph type="title"/>
          </p:nvPr>
        </p:nvSpPr>
        <p:spPr>
          <a:xfrm>
            <a:off x="1694574" y="1244738"/>
            <a:ext cx="4401425" cy="162824"/>
          </a:xfrm>
        </p:spPr>
        <p:txBody>
          <a:bodyPr>
            <a:normAutofit fontScale="90000"/>
          </a:bodyPr>
          <a:lstStyle/>
          <a:p>
            <a:r>
              <a:rPr lang="en-NZ" dirty="0" err="1"/>
              <a:t>Paramanawa</a:t>
            </a:r>
            <a:endParaRPr lang="en-NZ" dirty="0"/>
          </a:p>
        </p:txBody>
      </p:sp>
      <p:graphicFrame>
        <p:nvGraphicFramePr>
          <p:cNvPr id="2" name="Table 2">
            <a:extLst>
              <a:ext uri="{FF2B5EF4-FFF2-40B4-BE49-F238E27FC236}">
                <a16:creationId xmlns:a16="http://schemas.microsoft.com/office/drawing/2014/main" id="{5B70C3DA-FF20-485F-8BA9-94C8B5736DD1}"/>
              </a:ext>
            </a:extLst>
          </p:cNvPr>
          <p:cNvGraphicFramePr>
            <a:graphicFrameLocks noGrp="1"/>
          </p:cNvGraphicFramePr>
          <p:nvPr/>
        </p:nvGraphicFramePr>
        <p:xfrm>
          <a:off x="2013358" y="1407562"/>
          <a:ext cx="9144000" cy="4749957"/>
        </p:xfrm>
        <a:graphic>
          <a:graphicData uri="http://schemas.openxmlformats.org/drawingml/2006/table">
            <a:tbl>
              <a:tblPr firstRow="1" bandRow="1">
                <a:tableStyleId>{5C22544A-7EE6-4342-B048-85BDC9FD1C3A}</a:tableStyleId>
              </a:tblPr>
              <a:tblGrid>
                <a:gridCol w="4546833">
                  <a:extLst>
                    <a:ext uri="{9D8B030D-6E8A-4147-A177-3AD203B41FA5}">
                      <a16:colId xmlns:a16="http://schemas.microsoft.com/office/drawing/2014/main" val="4287783512"/>
                    </a:ext>
                  </a:extLst>
                </a:gridCol>
                <a:gridCol w="4597167">
                  <a:extLst>
                    <a:ext uri="{9D8B030D-6E8A-4147-A177-3AD203B41FA5}">
                      <a16:colId xmlns:a16="http://schemas.microsoft.com/office/drawing/2014/main" val="474488875"/>
                    </a:ext>
                  </a:extLst>
                </a:gridCol>
              </a:tblGrid>
              <a:tr h="4749957">
                <a:tc>
                  <a:txBody>
                    <a:bodyPr/>
                    <a:lstStyle/>
                    <a:p>
                      <a:endParaRPr lang="en-NZ" sz="28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Z" sz="2400" b="0" i="1" dirty="0"/>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7635313"/>
                  </a:ext>
                </a:extLst>
              </a:tr>
            </a:tbl>
          </a:graphicData>
        </a:graphic>
      </p:graphicFrame>
      <p:pic>
        <p:nvPicPr>
          <p:cNvPr id="11" name="Picture 10">
            <a:extLst>
              <a:ext uri="{FF2B5EF4-FFF2-40B4-BE49-F238E27FC236}">
                <a16:creationId xmlns:a16="http://schemas.microsoft.com/office/drawing/2014/main" id="{B7150972-8C9D-410C-AA3B-12C5C3AA943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140485" y="1801473"/>
            <a:ext cx="6533444" cy="4356046"/>
          </a:xfrm>
          <a:prstGeom prst="ellipse">
            <a:avLst/>
          </a:prstGeom>
          <a:ln>
            <a:noFill/>
          </a:ln>
          <a:effectLst>
            <a:softEdge rad="112500"/>
          </a:effectLst>
        </p:spPr>
      </p:pic>
      <p:pic>
        <p:nvPicPr>
          <p:cNvPr id="7" name="Picture 6">
            <a:extLst>
              <a:ext uri="{FF2B5EF4-FFF2-40B4-BE49-F238E27FC236}">
                <a16:creationId xmlns:a16="http://schemas.microsoft.com/office/drawing/2014/main" id="{52E3FC74-BA2A-4BB4-A9DF-5A82104ED68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58506" y="1801473"/>
            <a:ext cx="3948701" cy="2634524"/>
          </a:xfrm>
          <a:prstGeom prst="rect">
            <a:avLst/>
          </a:prstGeom>
        </p:spPr>
      </p:pic>
    </p:spTree>
    <p:extLst>
      <p:ext uri="{BB962C8B-B14F-4D97-AF65-F5344CB8AC3E}">
        <p14:creationId xmlns:p14="http://schemas.microsoft.com/office/powerpoint/2010/main" val="25219656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914656" y="561708"/>
            <a:ext cx="11069216" cy="1142125"/>
          </a:xfrm>
        </p:spPr>
        <p:txBody>
          <a:bodyPr/>
          <a:lstStyle/>
          <a:p>
            <a:r>
              <a:rPr lang="en-NZ" dirty="0" err="1"/>
              <a:t>Urie</a:t>
            </a:r>
            <a:r>
              <a:rPr lang="en-NZ" dirty="0"/>
              <a:t> Bronfenbrenner</a:t>
            </a:r>
          </a:p>
        </p:txBody>
      </p:sp>
      <p:sp>
        <p:nvSpPr>
          <p:cNvPr id="9" name="TextBox 8">
            <a:extLst>
              <a:ext uri="{FF2B5EF4-FFF2-40B4-BE49-F238E27FC236}">
                <a16:creationId xmlns:a16="http://schemas.microsoft.com/office/drawing/2014/main" id="{6888242B-3D43-48CA-839F-F079F55EC2D4}"/>
              </a:ext>
            </a:extLst>
          </p:cNvPr>
          <p:cNvSpPr txBox="1"/>
          <p:nvPr/>
        </p:nvSpPr>
        <p:spPr>
          <a:xfrm>
            <a:off x="914657" y="1869758"/>
            <a:ext cx="6326958" cy="3785652"/>
          </a:xfrm>
          <a:prstGeom prst="rect">
            <a:avLst/>
          </a:prstGeom>
          <a:noFill/>
        </p:spPr>
        <p:txBody>
          <a:bodyPr wrap="square">
            <a:spAutoFit/>
          </a:bodyPr>
          <a:lstStyle/>
          <a:p>
            <a:pPr algn="l" rtl="0" fontAlgn="base"/>
            <a:r>
              <a:rPr lang="en-NZ" sz="2400" b="0" i="0" u="none" strike="noStrike" dirty="0">
                <a:effectLst/>
                <a:latin typeface="Century Gothic" panose="020B0502020202020204" pitchFamily="34" charset="0"/>
              </a:rPr>
              <a:t>The </a:t>
            </a:r>
            <a:r>
              <a:rPr lang="en-NZ" sz="2400" b="1" i="0" u="none" strike="noStrike" dirty="0">
                <a:effectLst/>
                <a:latin typeface="Century Gothic" panose="020B0502020202020204" pitchFamily="34" charset="0"/>
              </a:rPr>
              <a:t>Ecological Systems Theory </a:t>
            </a:r>
            <a:r>
              <a:rPr lang="en-NZ" sz="2400" b="0" i="0" u="none" strike="noStrike" dirty="0">
                <a:effectLst/>
                <a:latin typeface="Century Gothic" panose="020B0502020202020204" pitchFamily="34" charset="0"/>
              </a:rPr>
              <a:t>holds that we encounter different environments throughout our lifespan that may influence our behaviour in varying degrees. </a:t>
            </a:r>
          </a:p>
          <a:p>
            <a:pPr algn="l" rtl="0" fontAlgn="base"/>
            <a:endParaRPr lang="en-NZ" sz="2400" dirty="0">
              <a:latin typeface="Century Gothic" panose="020B0502020202020204" pitchFamily="34" charset="0"/>
            </a:endParaRPr>
          </a:p>
          <a:p>
            <a:pPr algn="l" rtl="0" fontAlgn="base"/>
            <a:r>
              <a:rPr lang="en-NZ" sz="2400" b="0" i="0" u="none" strike="noStrike" dirty="0">
                <a:effectLst/>
                <a:latin typeface="Century Gothic" panose="020B0502020202020204" pitchFamily="34" charset="0"/>
              </a:rPr>
              <a:t>These systems include the microsystem, the mesosystem, the </a:t>
            </a:r>
            <a:r>
              <a:rPr lang="en-NZ" sz="2400" b="0" i="0" u="none" strike="noStrike" dirty="0" err="1">
                <a:effectLst/>
                <a:latin typeface="Century Gothic" panose="020B0502020202020204" pitchFamily="34" charset="0"/>
              </a:rPr>
              <a:t>exosystem</a:t>
            </a:r>
            <a:r>
              <a:rPr lang="en-NZ" sz="2400" b="0" i="0" u="none" strike="noStrike" dirty="0">
                <a:effectLst/>
                <a:latin typeface="Century Gothic" panose="020B0502020202020204" pitchFamily="34" charset="0"/>
              </a:rPr>
              <a:t>, the macro system, and the chronosystem.</a:t>
            </a:r>
            <a:r>
              <a:rPr lang="en-NZ" sz="2400" b="0" i="0" dirty="0">
                <a:effectLst/>
                <a:latin typeface="Century Gothic" panose="020B0502020202020204" pitchFamily="34" charset="0"/>
              </a:rPr>
              <a:t>​</a:t>
            </a:r>
            <a:endParaRPr lang="en-NZ" sz="2400" b="0" i="0" dirty="0">
              <a:effectLst/>
              <a:latin typeface="Arial" panose="020B0604020202020204" pitchFamily="34" charset="0"/>
            </a:endParaRPr>
          </a:p>
        </p:txBody>
      </p:sp>
      <p:pic>
        <p:nvPicPr>
          <p:cNvPr id="7" name="Picture 6">
            <a:extLst>
              <a:ext uri="{FF2B5EF4-FFF2-40B4-BE49-F238E27FC236}">
                <a16:creationId xmlns:a16="http://schemas.microsoft.com/office/drawing/2014/main" id="{540E9132-F9BD-41B4-9A02-8EB444A12736}"/>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690" r="15080"/>
          <a:stretch/>
        </p:blipFill>
        <p:spPr>
          <a:xfrm>
            <a:off x="8244476" y="635884"/>
            <a:ext cx="3032868" cy="2793116"/>
          </a:xfrm>
          <a:prstGeom prst="rect">
            <a:avLst/>
          </a:prstGeom>
          <a:ln>
            <a:noFill/>
          </a:ln>
          <a:effectLst>
            <a:softEdge rad="112500"/>
          </a:effectLst>
        </p:spPr>
      </p:pic>
      <p:pic>
        <p:nvPicPr>
          <p:cNvPr id="5" name="Picture 4">
            <a:extLst>
              <a:ext uri="{FF2B5EF4-FFF2-40B4-BE49-F238E27FC236}">
                <a16:creationId xmlns:a16="http://schemas.microsoft.com/office/drawing/2014/main" id="{8FA296C0-B26B-44B1-BC98-2995DEA8E03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44475" y="3602730"/>
            <a:ext cx="3032868" cy="3018160"/>
          </a:xfrm>
          <a:prstGeom prst="rect">
            <a:avLst/>
          </a:prstGeom>
        </p:spPr>
      </p:pic>
    </p:spTree>
    <p:extLst>
      <p:ext uri="{BB962C8B-B14F-4D97-AF65-F5344CB8AC3E}">
        <p14:creationId xmlns:p14="http://schemas.microsoft.com/office/powerpoint/2010/main" val="3023806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914656" y="561708"/>
            <a:ext cx="4366261" cy="1142125"/>
          </a:xfrm>
        </p:spPr>
        <p:txBody>
          <a:bodyPr/>
          <a:lstStyle/>
          <a:p>
            <a:r>
              <a:rPr lang="en-NZ" dirty="0"/>
              <a:t>Microsystem</a:t>
            </a:r>
          </a:p>
        </p:txBody>
      </p:sp>
      <p:sp>
        <p:nvSpPr>
          <p:cNvPr id="2" name="Oval 1">
            <a:extLst>
              <a:ext uri="{FF2B5EF4-FFF2-40B4-BE49-F238E27FC236}">
                <a16:creationId xmlns:a16="http://schemas.microsoft.com/office/drawing/2014/main" id="{79E47BC6-1CA0-41AF-9384-DD2A2180269E}"/>
              </a:ext>
            </a:extLst>
          </p:cNvPr>
          <p:cNvSpPr/>
          <p:nvPr/>
        </p:nvSpPr>
        <p:spPr>
          <a:xfrm>
            <a:off x="3349374" y="197777"/>
            <a:ext cx="8322068" cy="6462445"/>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194" name="Picture 2">
            <a:extLst>
              <a:ext uri="{FF2B5EF4-FFF2-40B4-BE49-F238E27FC236}">
                <a16:creationId xmlns:a16="http://schemas.microsoft.com/office/drawing/2014/main" id="{4FDCBA12-5579-470D-9195-13423C50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445" y="2701624"/>
            <a:ext cx="2182348" cy="1458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81F4F6D-6EE4-488D-80DC-7D82F1EAF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635" y="1301020"/>
            <a:ext cx="2918508"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C2035C7-9EC5-40A7-9077-F14A916AB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674" y="884006"/>
            <a:ext cx="1787704" cy="17877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E7F5F18-BACD-4A6C-B68F-5165A70CA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398" y="3560879"/>
            <a:ext cx="2245030" cy="14585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EF929A25-2D04-4C1E-90F1-46E493FEA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9250" y="4438279"/>
            <a:ext cx="2326573"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4FE2D35F-D3AE-4D70-9D7D-AE041DFF1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9226" y="2795586"/>
            <a:ext cx="1888919" cy="14086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430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C40765-5D70-4EEE-9EF3-9200B3319C38}"/>
              </a:ext>
            </a:extLst>
          </p:cNvPr>
          <p:cNvSpPr txBox="1"/>
          <p:nvPr/>
        </p:nvSpPr>
        <p:spPr>
          <a:xfrm>
            <a:off x="762000" y="351234"/>
            <a:ext cx="9524999"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GB" dirty="0"/>
          </a:p>
          <a:p>
            <a:pPr algn="ctr"/>
            <a:endParaRPr lang="en-GB" sz="2800" i="1" dirty="0">
              <a:latin typeface="Adobe Devanagari" panose="02040503050201020203" pitchFamily="18" charset="0"/>
              <a:cs typeface="Adobe Devanagari" panose="02040503050201020203" pitchFamily="18" charset="0"/>
            </a:endParaRPr>
          </a:p>
        </p:txBody>
      </p:sp>
      <p:pic>
        <p:nvPicPr>
          <p:cNvPr id="10" name="Kia hora te marino">
            <a:hlinkClick r:id="" action="ppaction://media"/>
            <a:extLst>
              <a:ext uri="{FF2B5EF4-FFF2-40B4-BE49-F238E27FC236}">
                <a16:creationId xmlns:a16="http://schemas.microsoft.com/office/drawing/2014/main" id="{4903892A-0819-46B4-A5C9-DE61578921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27183" y="1676345"/>
            <a:ext cx="609600" cy="609600"/>
          </a:xfrm>
          <a:prstGeom prst="rect">
            <a:avLst/>
          </a:prstGeom>
        </p:spPr>
      </p:pic>
      <p:sp>
        <p:nvSpPr>
          <p:cNvPr id="3" name="Title 2">
            <a:extLst>
              <a:ext uri="{FF2B5EF4-FFF2-40B4-BE49-F238E27FC236}">
                <a16:creationId xmlns:a16="http://schemas.microsoft.com/office/drawing/2014/main" id="{A2555A12-7F9B-473E-BDA8-943D3118F4FF}"/>
              </a:ext>
            </a:extLst>
          </p:cNvPr>
          <p:cNvSpPr>
            <a:spLocks noGrp="1"/>
          </p:cNvSpPr>
          <p:nvPr>
            <p:ph type="title"/>
          </p:nvPr>
        </p:nvSpPr>
        <p:spPr>
          <a:xfrm>
            <a:off x="725416" y="460615"/>
            <a:ext cx="11069216" cy="1142125"/>
          </a:xfrm>
        </p:spPr>
        <p:txBody>
          <a:bodyPr/>
          <a:lstStyle/>
          <a:p>
            <a:r>
              <a:rPr lang="en-NZ" dirty="0"/>
              <a:t>Karakia </a:t>
            </a:r>
            <a:r>
              <a:rPr lang="en-NZ" dirty="0" err="1"/>
              <a:t>Timatanga</a:t>
            </a:r>
            <a:endParaRPr lang="en-NZ" dirty="0"/>
          </a:p>
        </p:txBody>
      </p:sp>
      <p:sp>
        <p:nvSpPr>
          <p:cNvPr id="5" name="Content Placeholder 4">
            <a:extLst>
              <a:ext uri="{FF2B5EF4-FFF2-40B4-BE49-F238E27FC236}">
                <a16:creationId xmlns:a16="http://schemas.microsoft.com/office/drawing/2014/main" id="{3A409796-990B-4986-9B8C-9298A7272A8E}"/>
              </a:ext>
            </a:extLst>
          </p:cNvPr>
          <p:cNvSpPr>
            <a:spLocks noGrp="1"/>
          </p:cNvSpPr>
          <p:nvPr>
            <p:ph idx="1"/>
          </p:nvPr>
        </p:nvSpPr>
        <p:spPr>
          <a:xfrm>
            <a:off x="532235" y="1816360"/>
            <a:ext cx="11069216" cy="4432040"/>
          </a:xfrm>
        </p:spPr>
        <p:txBody>
          <a:bodyPr>
            <a:normAutofit/>
          </a:bodyPr>
          <a:lstStyle/>
          <a:p>
            <a:pPr marL="0" indent="0" algn="ctr">
              <a:buNone/>
            </a:pPr>
            <a:endParaRPr lang="en-GB" dirty="0"/>
          </a:p>
          <a:p>
            <a:pPr marL="0" indent="0" algn="ctr">
              <a:buNone/>
            </a:pPr>
            <a:endParaRPr lang="en-NZ" dirty="0"/>
          </a:p>
        </p:txBody>
      </p:sp>
      <p:graphicFrame>
        <p:nvGraphicFramePr>
          <p:cNvPr id="6" name="Table 6">
            <a:extLst>
              <a:ext uri="{FF2B5EF4-FFF2-40B4-BE49-F238E27FC236}">
                <a16:creationId xmlns:a16="http://schemas.microsoft.com/office/drawing/2014/main" id="{84F29925-EA80-41A9-9EB7-EFFF4E1383DF}"/>
              </a:ext>
            </a:extLst>
          </p:cNvPr>
          <p:cNvGraphicFramePr>
            <a:graphicFrameLocks noGrp="1"/>
          </p:cNvGraphicFramePr>
          <p:nvPr>
            <p:extLst>
              <p:ext uri="{D42A27DB-BD31-4B8C-83A1-F6EECF244321}">
                <p14:modId xmlns:p14="http://schemas.microsoft.com/office/powerpoint/2010/main" val="3859141130"/>
              </p:ext>
            </p:extLst>
          </p:nvPr>
        </p:nvGraphicFramePr>
        <p:xfrm>
          <a:off x="725416" y="3262125"/>
          <a:ext cx="10839451" cy="2651760"/>
        </p:xfrm>
        <a:graphic>
          <a:graphicData uri="http://schemas.openxmlformats.org/drawingml/2006/table">
            <a:tbl>
              <a:tblPr firstRow="1" bandRow="1">
                <a:tableStyleId>{5C22544A-7EE6-4342-B048-85BDC9FD1C3A}</a:tableStyleId>
              </a:tblPr>
              <a:tblGrid>
                <a:gridCol w="5798192">
                  <a:extLst>
                    <a:ext uri="{9D8B030D-6E8A-4147-A177-3AD203B41FA5}">
                      <a16:colId xmlns:a16="http://schemas.microsoft.com/office/drawing/2014/main" val="4009312929"/>
                    </a:ext>
                  </a:extLst>
                </a:gridCol>
                <a:gridCol w="5041259">
                  <a:extLst>
                    <a:ext uri="{9D8B030D-6E8A-4147-A177-3AD203B41FA5}">
                      <a16:colId xmlns:a16="http://schemas.microsoft.com/office/drawing/2014/main" val="1326098864"/>
                    </a:ext>
                  </a:extLst>
                </a:gridCol>
              </a:tblGrid>
              <a:tr h="370840">
                <a:tc>
                  <a:txBody>
                    <a:bodyPr/>
                    <a:lstStyle/>
                    <a:p>
                      <a:pPr marL="0" indent="0" algn="l">
                        <a:buNone/>
                      </a:pPr>
                      <a:r>
                        <a:rPr lang="en-GB" sz="2800" dirty="0">
                          <a:solidFill>
                            <a:schemeClr val="tx1"/>
                          </a:solidFill>
                        </a:rPr>
                        <a:t>Kia hora </a:t>
                      </a:r>
                      <a:r>
                        <a:rPr lang="en-GB" sz="2800" dirty="0" err="1">
                          <a:solidFill>
                            <a:schemeClr val="tx1"/>
                          </a:solidFill>
                        </a:rPr>
                        <a:t>te</a:t>
                      </a:r>
                      <a:r>
                        <a:rPr lang="en-GB" sz="2800" dirty="0">
                          <a:solidFill>
                            <a:schemeClr val="tx1"/>
                          </a:solidFill>
                        </a:rPr>
                        <a:t> </a:t>
                      </a:r>
                      <a:r>
                        <a:rPr lang="en-GB" sz="2800" dirty="0" err="1">
                          <a:solidFill>
                            <a:schemeClr val="tx1"/>
                          </a:solidFill>
                        </a:rPr>
                        <a:t>marino</a:t>
                      </a:r>
                      <a:endParaRPr lang="en-GB" sz="2800" dirty="0">
                        <a:solidFill>
                          <a:schemeClr val="tx1"/>
                        </a:solidFill>
                      </a:endParaRPr>
                    </a:p>
                    <a:p>
                      <a:pPr marL="0" indent="0" algn="l">
                        <a:buNone/>
                      </a:pPr>
                      <a:r>
                        <a:rPr lang="en-GB" sz="2800" dirty="0">
                          <a:solidFill>
                            <a:schemeClr val="tx1"/>
                          </a:solidFill>
                        </a:rPr>
                        <a:t>Kia whakapapa pounamu </a:t>
                      </a:r>
                      <a:r>
                        <a:rPr lang="en-GB" sz="2800" dirty="0" err="1">
                          <a:solidFill>
                            <a:schemeClr val="tx1"/>
                          </a:solidFill>
                        </a:rPr>
                        <a:t>te</a:t>
                      </a:r>
                      <a:r>
                        <a:rPr lang="en-GB" sz="2800" dirty="0">
                          <a:solidFill>
                            <a:schemeClr val="tx1"/>
                          </a:solidFill>
                        </a:rPr>
                        <a:t> moana</a:t>
                      </a:r>
                    </a:p>
                    <a:p>
                      <a:pPr marL="0" indent="0" algn="l">
                        <a:buNone/>
                      </a:pPr>
                      <a:r>
                        <a:rPr lang="en-GB" sz="2800" dirty="0" err="1">
                          <a:solidFill>
                            <a:schemeClr val="tx1"/>
                          </a:solidFill>
                        </a:rPr>
                        <a:t>Hei</a:t>
                      </a:r>
                      <a:r>
                        <a:rPr lang="en-GB" sz="2800" dirty="0">
                          <a:solidFill>
                            <a:schemeClr val="tx1"/>
                          </a:solidFill>
                        </a:rPr>
                        <a:t> </a:t>
                      </a:r>
                      <a:r>
                        <a:rPr lang="en-GB" sz="2800" dirty="0" err="1">
                          <a:solidFill>
                            <a:schemeClr val="tx1"/>
                          </a:solidFill>
                        </a:rPr>
                        <a:t>huarahi</a:t>
                      </a:r>
                      <a:r>
                        <a:rPr lang="en-GB" sz="2800" dirty="0">
                          <a:solidFill>
                            <a:schemeClr val="tx1"/>
                          </a:solidFill>
                        </a:rPr>
                        <a:t> </a:t>
                      </a:r>
                      <a:r>
                        <a:rPr lang="en-GB" sz="2800" dirty="0" err="1">
                          <a:solidFill>
                            <a:schemeClr val="tx1"/>
                          </a:solidFill>
                        </a:rPr>
                        <a:t>mā</a:t>
                      </a:r>
                      <a:r>
                        <a:rPr lang="en-GB" sz="2800" dirty="0">
                          <a:solidFill>
                            <a:schemeClr val="tx1"/>
                          </a:solidFill>
                        </a:rPr>
                        <a:t> </a:t>
                      </a:r>
                      <a:r>
                        <a:rPr lang="en-GB" sz="2800" dirty="0" err="1">
                          <a:solidFill>
                            <a:schemeClr val="tx1"/>
                          </a:solidFill>
                        </a:rPr>
                        <a:t>tātou</a:t>
                      </a:r>
                      <a:r>
                        <a:rPr lang="en-GB" sz="2800" dirty="0">
                          <a:solidFill>
                            <a:schemeClr val="tx1"/>
                          </a:solidFill>
                        </a:rPr>
                        <a:t> </a:t>
                      </a:r>
                      <a:r>
                        <a:rPr lang="en-GB" sz="2800" dirty="0" err="1">
                          <a:solidFill>
                            <a:schemeClr val="tx1"/>
                          </a:solidFill>
                        </a:rPr>
                        <a:t>i</a:t>
                      </a:r>
                      <a:r>
                        <a:rPr lang="en-GB" sz="2800" dirty="0">
                          <a:solidFill>
                            <a:schemeClr val="tx1"/>
                          </a:solidFill>
                        </a:rPr>
                        <a:t> </a:t>
                      </a:r>
                      <a:r>
                        <a:rPr lang="en-GB" sz="2800" dirty="0" err="1">
                          <a:solidFill>
                            <a:schemeClr val="tx1"/>
                          </a:solidFill>
                        </a:rPr>
                        <a:t>te</a:t>
                      </a:r>
                      <a:r>
                        <a:rPr lang="en-GB" sz="2800" dirty="0">
                          <a:solidFill>
                            <a:schemeClr val="tx1"/>
                          </a:solidFill>
                        </a:rPr>
                        <a:t> </a:t>
                      </a:r>
                      <a:r>
                        <a:rPr lang="en-GB" sz="2800" dirty="0" err="1">
                          <a:solidFill>
                            <a:schemeClr val="tx1"/>
                          </a:solidFill>
                        </a:rPr>
                        <a:t>rangi</a:t>
                      </a:r>
                      <a:r>
                        <a:rPr lang="en-GB" sz="2800" dirty="0">
                          <a:solidFill>
                            <a:schemeClr val="tx1"/>
                          </a:solidFill>
                        </a:rPr>
                        <a:t> </a:t>
                      </a:r>
                      <a:r>
                        <a:rPr lang="en-GB" sz="2800" dirty="0" err="1">
                          <a:solidFill>
                            <a:schemeClr val="tx1"/>
                          </a:solidFill>
                        </a:rPr>
                        <a:t>nei</a:t>
                      </a:r>
                      <a:endParaRPr lang="en-GB" sz="2800" dirty="0">
                        <a:solidFill>
                          <a:schemeClr val="tx1"/>
                        </a:solidFill>
                      </a:endParaRPr>
                    </a:p>
                    <a:p>
                      <a:pPr marL="0" indent="0" algn="l">
                        <a:buNone/>
                      </a:pPr>
                      <a:r>
                        <a:rPr lang="en-GB" sz="2800" dirty="0">
                          <a:solidFill>
                            <a:schemeClr val="tx1"/>
                          </a:solidFill>
                        </a:rPr>
                        <a:t>Aroha </a:t>
                      </a:r>
                      <a:r>
                        <a:rPr lang="en-GB" sz="2800" dirty="0" err="1">
                          <a:solidFill>
                            <a:schemeClr val="tx1"/>
                          </a:solidFill>
                        </a:rPr>
                        <a:t>atu</a:t>
                      </a:r>
                      <a:r>
                        <a:rPr lang="en-GB" sz="2800" dirty="0">
                          <a:solidFill>
                            <a:schemeClr val="tx1"/>
                          </a:solidFill>
                        </a:rPr>
                        <a:t>, aroha </a:t>
                      </a:r>
                      <a:r>
                        <a:rPr lang="en-GB" sz="2800" dirty="0" err="1">
                          <a:solidFill>
                            <a:schemeClr val="tx1"/>
                          </a:solidFill>
                        </a:rPr>
                        <a:t>mai</a:t>
                      </a:r>
                      <a:endParaRPr lang="en-GB" sz="2800" dirty="0">
                        <a:solidFill>
                          <a:schemeClr val="tx1"/>
                        </a:solidFill>
                      </a:endParaRPr>
                    </a:p>
                    <a:p>
                      <a:pPr marL="0" indent="0" algn="l">
                        <a:buNone/>
                      </a:pPr>
                      <a:r>
                        <a:rPr lang="en-GB" sz="2800" dirty="0" err="1">
                          <a:solidFill>
                            <a:schemeClr val="tx1"/>
                          </a:solidFill>
                        </a:rPr>
                        <a:t>Haumi</a:t>
                      </a:r>
                      <a:r>
                        <a:rPr lang="en-GB" sz="2800" dirty="0">
                          <a:solidFill>
                            <a:schemeClr val="tx1"/>
                          </a:solidFill>
                        </a:rPr>
                        <a:t> e , hui e, </a:t>
                      </a:r>
                      <a:r>
                        <a:rPr lang="en-GB" sz="2800" dirty="0" err="1">
                          <a:solidFill>
                            <a:schemeClr val="tx1"/>
                          </a:solidFill>
                        </a:rPr>
                        <a:t>Taiki</a:t>
                      </a:r>
                      <a:r>
                        <a:rPr lang="en-GB" sz="2800" dirty="0">
                          <a:solidFill>
                            <a:schemeClr val="tx1"/>
                          </a:solidFill>
                        </a:rPr>
                        <a:t> e!</a:t>
                      </a:r>
                    </a:p>
                    <a:p>
                      <a:endParaRPr lang="en-NZ" sz="2800" dirty="0">
                        <a:solidFill>
                          <a:schemeClr val="tx1"/>
                        </a:solidFill>
                      </a:endParaRPr>
                    </a:p>
                  </a:txBody>
                  <a:tcPr>
                    <a:noFill/>
                  </a:tcPr>
                </a:tc>
                <a:tc>
                  <a:txBody>
                    <a:bodyPr/>
                    <a:lstStyle/>
                    <a:p>
                      <a:pPr marL="0" indent="0" algn="l">
                        <a:buNone/>
                      </a:pPr>
                      <a:r>
                        <a:rPr lang="en-GB" sz="2800" i="1" dirty="0">
                          <a:solidFill>
                            <a:schemeClr val="tx1"/>
                          </a:solidFill>
                        </a:rPr>
                        <a:t>May peace be widespread</a:t>
                      </a:r>
                    </a:p>
                    <a:p>
                      <a:pPr marL="0" indent="0" algn="l">
                        <a:buNone/>
                      </a:pPr>
                      <a:r>
                        <a:rPr lang="en-GB" sz="2800" i="1" dirty="0">
                          <a:solidFill>
                            <a:schemeClr val="tx1"/>
                          </a:solidFill>
                        </a:rPr>
                        <a:t>May the sea be like greenstone</a:t>
                      </a:r>
                    </a:p>
                    <a:p>
                      <a:pPr marL="0" indent="0" algn="l">
                        <a:buNone/>
                      </a:pPr>
                      <a:r>
                        <a:rPr lang="en-GB" sz="2800" i="1" dirty="0">
                          <a:solidFill>
                            <a:schemeClr val="tx1"/>
                          </a:solidFill>
                        </a:rPr>
                        <a:t>A pathway for us all this day</a:t>
                      </a:r>
                    </a:p>
                    <a:p>
                      <a:pPr marL="0" indent="0" algn="l">
                        <a:buNone/>
                      </a:pPr>
                      <a:r>
                        <a:rPr lang="en-GB" sz="2800" i="1" dirty="0">
                          <a:solidFill>
                            <a:schemeClr val="tx1"/>
                          </a:solidFill>
                        </a:rPr>
                        <a:t>Let us show respect </a:t>
                      </a:r>
                    </a:p>
                    <a:p>
                      <a:pPr marL="0" indent="0" algn="l">
                        <a:buNone/>
                      </a:pPr>
                      <a:r>
                        <a:rPr lang="en-GB" sz="2800" i="1" dirty="0">
                          <a:solidFill>
                            <a:schemeClr val="tx1"/>
                          </a:solidFill>
                        </a:rPr>
                        <a:t>For one another</a:t>
                      </a:r>
                    </a:p>
                    <a:p>
                      <a:pPr marL="0" indent="0" algn="l">
                        <a:buNone/>
                      </a:pPr>
                      <a:r>
                        <a:rPr lang="en-GB" sz="2800" i="1" dirty="0">
                          <a:solidFill>
                            <a:schemeClr val="tx1"/>
                          </a:solidFill>
                        </a:rPr>
                        <a:t>Bind us all together!</a:t>
                      </a:r>
                      <a:endParaRPr lang="en-NZ" sz="2800" i="1" dirty="0">
                        <a:solidFill>
                          <a:schemeClr val="tx1"/>
                        </a:solidFill>
                      </a:endParaRPr>
                    </a:p>
                  </a:txBody>
                  <a:tcPr>
                    <a:noFill/>
                  </a:tcPr>
                </a:tc>
                <a:extLst>
                  <a:ext uri="{0D108BD9-81ED-4DB2-BD59-A6C34878D82A}">
                    <a16:rowId xmlns:a16="http://schemas.microsoft.com/office/drawing/2014/main" val="3055045837"/>
                  </a:ext>
                </a:extLst>
              </a:tr>
            </a:tbl>
          </a:graphicData>
        </a:graphic>
      </p:graphicFrame>
      <p:pic>
        <p:nvPicPr>
          <p:cNvPr id="8" name="Picture 7">
            <a:extLst>
              <a:ext uri="{FF2B5EF4-FFF2-40B4-BE49-F238E27FC236}">
                <a16:creationId xmlns:a16="http://schemas.microsoft.com/office/drawing/2014/main" id="{4D3600E0-DFBB-42F1-AB09-20589D7DAE8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16" b="89571" l="3200" r="91600">
                        <a14:foregroundMark x1="7200" y1="59509" x2="7200" y2="59509"/>
                        <a14:foregroundMark x1="3200" y1="60429" x2="3200" y2="60429"/>
                        <a14:foregroundMark x1="91600" y1="33436" x2="91600" y2="33436"/>
                        <a14:foregroundMark x1="54400" y1="81595" x2="54400" y2="81595"/>
                        <a14:foregroundMark x1="54200" y1="83436" x2="54200" y2="83436"/>
                        <a14:foregroundMark x1="58800" y1="88650" x2="58800" y2="88650"/>
                        <a14:foregroundMark x1="57200" y1="88650" x2="57200" y2="88650"/>
                        <a14:foregroundMark x1="54800" y1="77301" x2="62600" y2="8466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802367" y="37894"/>
            <a:ext cx="4762500" cy="3105150"/>
          </a:xfrm>
          <a:prstGeom prst="rect">
            <a:avLst/>
          </a:prstGeom>
        </p:spPr>
      </p:pic>
    </p:spTree>
    <p:extLst>
      <p:ext uri="{BB962C8B-B14F-4D97-AF65-F5344CB8AC3E}">
        <p14:creationId xmlns:p14="http://schemas.microsoft.com/office/powerpoint/2010/main" val="985056414"/>
      </p:ext>
    </p:extLst>
  </p:cSld>
  <p:clrMapOvr>
    <a:masterClrMapping/>
  </p:clrMapOvr>
  <mc:AlternateContent xmlns:mc="http://schemas.openxmlformats.org/markup-compatibility/2006" xmlns:p14="http://schemas.microsoft.com/office/powerpoint/2010/main">
    <mc:Choice Requires="p14">
      <p:transition spd="slow" p14:dur="2000" advTm="4839"/>
    </mc:Choice>
    <mc:Fallback xmlns="">
      <p:transition spd="slow" advTm="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3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914656" y="561708"/>
            <a:ext cx="4366261" cy="1142125"/>
          </a:xfrm>
        </p:spPr>
        <p:txBody>
          <a:bodyPr/>
          <a:lstStyle/>
          <a:p>
            <a:r>
              <a:rPr lang="en-NZ" dirty="0"/>
              <a:t>Mesosystem</a:t>
            </a:r>
          </a:p>
        </p:txBody>
      </p:sp>
      <p:sp>
        <p:nvSpPr>
          <p:cNvPr id="2" name="Oval 1">
            <a:extLst>
              <a:ext uri="{FF2B5EF4-FFF2-40B4-BE49-F238E27FC236}">
                <a16:creationId xmlns:a16="http://schemas.microsoft.com/office/drawing/2014/main" id="{79E47BC6-1CA0-41AF-9384-DD2A2180269E}"/>
              </a:ext>
            </a:extLst>
          </p:cNvPr>
          <p:cNvSpPr/>
          <p:nvPr/>
        </p:nvSpPr>
        <p:spPr>
          <a:xfrm>
            <a:off x="3349374" y="197777"/>
            <a:ext cx="8322068" cy="6462445"/>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194" name="Picture 2">
            <a:extLst>
              <a:ext uri="{FF2B5EF4-FFF2-40B4-BE49-F238E27FC236}">
                <a16:creationId xmlns:a16="http://schemas.microsoft.com/office/drawing/2014/main" id="{4FDCBA12-5579-470D-9195-13423C50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445" y="2701624"/>
            <a:ext cx="2182348" cy="1458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81F4F6D-6EE4-488D-80DC-7D82F1EAF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635" y="1301020"/>
            <a:ext cx="2918508"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C2035C7-9EC5-40A7-9077-F14A916AB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674" y="884006"/>
            <a:ext cx="1787704" cy="17877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E7F5F18-BACD-4A6C-B68F-5165A70CA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398" y="3560879"/>
            <a:ext cx="2245030" cy="14585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EF929A25-2D04-4C1E-90F1-46E493FEA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9250" y="4438279"/>
            <a:ext cx="2326573"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4FE2D35F-D3AE-4D70-9D7D-AE041DFF1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9226" y="2795586"/>
            <a:ext cx="1888919" cy="14086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DAEE7EDB-E2C9-4F26-BCC9-510DAC979EF4}"/>
              </a:ext>
            </a:extLst>
          </p:cNvPr>
          <p:cNvSpPr/>
          <p:nvPr/>
        </p:nvSpPr>
        <p:spPr>
          <a:xfrm>
            <a:off x="9842643" y="2567845"/>
            <a:ext cx="359595" cy="993034"/>
          </a:xfrm>
          <a:prstGeom prst="downArrow">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Down 10">
            <a:extLst>
              <a:ext uri="{FF2B5EF4-FFF2-40B4-BE49-F238E27FC236}">
                <a16:creationId xmlns:a16="http://schemas.microsoft.com/office/drawing/2014/main" id="{CB71CCA0-7CAE-4993-8AFE-AF4AE388E4F3}"/>
              </a:ext>
            </a:extLst>
          </p:cNvPr>
          <p:cNvSpPr/>
          <p:nvPr/>
        </p:nvSpPr>
        <p:spPr>
          <a:xfrm rot="18782612">
            <a:off x="5039987" y="4072199"/>
            <a:ext cx="359595" cy="993034"/>
          </a:xfrm>
          <a:prstGeom prst="downArrow">
            <a:avLst/>
          </a:prstGeom>
          <a:solidFill>
            <a:schemeClr val="bg1"/>
          </a:solidFill>
          <a:ln>
            <a:solidFill>
              <a:schemeClr val="bg1"/>
            </a:solid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13182548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914656" y="561708"/>
            <a:ext cx="4366261" cy="1142125"/>
          </a:xfrm>
        </p:spPr>
        <p:txBody>
          <a:bodyPr/>
          <a:lstStyle/>
          <a:p>
            <a:r>
              <a:rPr lang="en-NZ" dirty="0"/>
              <a:t>Macrosystem</a:t>
            </a:r>
          </a:p>
        </p:txBody>
      </p:sp>
      <p:grpSp>
        <p:nvGrpSpPr>
          <p:cNvPr id="7" name="Group 6">
            <a:extLst>
              <a:ext uri="{FF2B5EF4-FFF2-40B4-BE49-F238E27FC236}">
                <a16:creationId xmlns:a16="http://schemas.microsoft.com/office/drawing/2014/main" id="{E616C74A-13E9-44F7-B379-DFA1C945C985}"/>
              </a:ext>
            </a:extLst>
          </p:cNvPr>
          <p:cNvGrpSpPr/>
          <p:nvPr/>
        </p:nvGrpSpPr>
        <p:grpSpPr>
          <a:xfrm>
            <a:off x="3525137" y="197777"/>
            <a:ext cx="8322068" cy="6462445"/>
            <a:chOff x="197146" y="30223"/>
            <a:chExt cx="8322068" cy="6462445"/>
          </a:xfrm>
        </p:grpSpPr>
        <p:sp>
          <p:nvSpPr>
            <p:cNvPr id="19" name="Oval 18">
              <a:extLst>
                <a:ext uri="{FF2B5EF4-FFF2-40B4-BE49-F238E27FC236}">
                  <a16:creationId xmlns:a16="http://schemas.microsoft.com/office/drawing/2014/main" id="{740C5EC7-1BA4-448F-803C-10D38A875A7E}"/>
                </a:ext>
              </a:extLst>
            </p:cNvPr>
            <p:cNvSpPr/>
            <p:nvPr/>
          </p:nvSpPr>
          <p:spPr>
            <a:xfrm>
              <a:off x="197146" y="30223"/>
              <a:ext cx="8322068" cy="6462445"/>
            </a:xfrm>
            <a:prstGeom prst="ellipse">
              <a:avLst/>
            </a:prstGeom>
            <a:solidFill>
              <a:srgbClr val="009999">
                <a:alpha val="10000"/>
              </a:srgbClr>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6" name="Group 5">
              <a:extLst>
                <a:ext uri="{FF2B5EF4-FFF2-40B4-BE49-F238E27FC236}">
                  <a16:creationId xmlns:a16="http://schemas.microsoft.com/office/drawing/2014/main" id="{63066137-5351-49F4-85E3-A9707F01FBD9}"/>
                </a:ext>
              </a:extLst>
            </p:cNvPr>
            <p:cNvGrpSpPr/>
            <p:nvPr/>
          </p:nvGrpSpPr>
          <p:grpSpPr>
            <a:xfrm>
              <a:off x="1368345" y="860369"/>
              <a:ext cx="5979669" cy="4643471"/>
              <a:chOff x="3616612" y="271024"/>
              <a:chExt cx="8322068" cy="6462445"/>
            </a:xfrm>
          </p:grpSpPr>
          <p:grpSp>
            <p:nvGrpSpPr>
              <p:cNvPr id="5" name="Group 4">
                <a:extLst>
                  <a:ext uri="{FF2B5EF4-FFF2-40B4-BE49-F238E27FC236}">
                    <a16:creationId xmlns:a16="http://schemas.microsoft.com/office/drawing/2014/main" id="{574FA615-D561-447D-9A4B-1F5A3616D6B1}"/>
                  </a:ext>
                </a:extLst>
              </p:cNvPr>
              <p:cNvGrpSpPr/>
              <p:nvPr/>
            </p:nvGrpSpPr>
            <p:grpSpPr>
              <a:xfrm>
                <a:off x="5116639" y="1435859"/>
                <a:ext cx="5322013" cy="4132773"/>
                <a:chOff x="3349374" y="197777"/>
                <a:chExt cx="8322068" cy="6462445"/>
              </a:xfrm>
            </p:grpSpPr>
            <p:sp>
              <p:nvSpPr>
                <p:cNvPr id="2" name="Oval 1">
                  <a:extLst>
                    <a:ext uri="{FF2B5EF4-FFF2-40B4-BE49-F238E27FC236}">
                      <a16:creationId xmlns:a16="http://schemas.microsoft.com/office/drawing/2014/main" id="{79E47BC6-1CA0-41AF-9384-DD2A2180269E}"/>
                    </a:ext>
                  </a:extLst>
                </p:cNvPr>
                <p:cNvSpPr/>
                <p:nvPr/>
              </p:nvSpPr>
              <p:spPr>
                <a:xfrm>
                  <a:off x="3349374" y="197777"/>
                  <a:ext cx="8322068" cy="6462445"/>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194" name="Picture 2">
                  <a:extLst>
                    <a:ext uri="{FF2B5EF4-FFF2-40B4-BE49-F238E27FC236}">
                      <a16:creationId xmlns:a16="http://schemas.microsoft.com/office/drawing/2014/main" id="{4FDCBA12-5579-470D-9195-13423C50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445" y="2701624"/>
                  <a:ext cx="2182348" cy="1458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81F4F6D-6EE4-488D-80DC-7D82F1EAF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635" y="1301020"/>
                  <a:ext cx="2918508"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C2035C7-9EC5-40A7-9077-F14A916AB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674" y="884006"/>
                  <a:ext cx="1787704" cy="17877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E7F5F18-BACD-4A6C-B68F-5165A70CA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398" y="3560879"/>
                  <a:ext cx="2245030" cy="14585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EF929A25-2D04-4C1E-90F1-46E493FEA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9250" y="4438279"/>
                  <a:ext cx="2326573"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4FE2D35F-D3AE-4D70-9D7D-AE041DFF1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9226" y="2795586"/>
                  <a:ext cx="1888919" cy="14086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DAEE7EDB-E2C9-4F26-BCC9-510DAC979EF4}"/>
                    </a:ext>
                  </a:extLst>
                </p:cNvPr>
                <p:cNvSpPr/>
                <p:nvPr/>
              </p:nvSpPr>
              <p:spPr>
                <a:xfrm>
                  <a:off x="9842643" y="2567845"/>
                  <a:ext cx="359595" cy="99303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Down 10">
                  <a:extLst>
                    <a:ext uri="{FF2B5EF4-FFF2-40B4-BE49-F238E27FC236}">
                      <a16:creationId xmlns:a16="http://schemas.microsoft.com/office/drawing/2014/main" id="{CB71CCA0-7CAE-4993-8AFE-AF4AE388E4F3}"/>
                    </a:ext>
                  </a:extLst>
                </p:cNvPr>
                <p:cNvSpPr/>
                <p:nvPr/>
              </p:nvSpPr>
              <p:spPr>
                <a:xfrm rot="18782612">
                  <a:off x="5039987" y="4072199"/>
                  <a:ext cx="359595" cy="99303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3" name="Oval 12">
                <a:extLst>
                  <a:ext uri="{FF2B5EF4-FFF2-40B4-BE49-F238E27FC236}">
                    <a16:creationId xmlns:a16="http://schemas.microsoft.com/office/drawing/2014/main" id="{F105B622-7424-4ED1-BEA5-DC81A6D250E1}"/>
                  </a:ext>
                </a:extLst>
              </p:cNvPr>
              <p:cNvSpPr/>
              <p:nvPr/>
            </p:nvSpPr>
            <p:spPr>
              <a:xfrm>
                <a:off x="3616612" y="271024"/>
                <a:ext cx="8322068" cy="6462445"/>
              </a:xfrm>
              <a:prstGeom prst="ellipse">
                <a:avLst/>
              </a:prstGeom>
              <a:solidFill>
                <a:srgbClr val="009999">
                  <a:alpha val="40000"/>
                </a:srgbClr>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220" name="Picture 4">
                <a:extLst>
                  <a:ext uri="{FF2B5EF4-FFF2-40B4-BE49-F238E27FC236}">
                    <a16:creationId xmlns:a16="http://schemas.microsoft.com/office/drawing/2014/main" id="{DBEEEC0C-47BE-4776-98CE-DE5FAA2AB6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9035" y="5617787"/>
                <a:ext cx="1435710" cy="1066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EFD4F2B2-4A0D-4C6E-8DF6-0390A10FA6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9314" y="448386"/>
                <a:ext cx="819150" cy="809625"/>
              </a:xfrm>
              <a:prstGeom prst="ellipse">
                <a:avLst/>
              </a:prstGeom>
              <a:ln>
                <a:noFill/>
              </a:ln>
              <a:effectLst>
                <a:softEdge rad="25400"/>
              </a:effectLst>
              <a:extLst>
                <a:ext uri="{909E8E84-426E-40DD-AFC4-6F175D3DCCD1}">
                  <a14:hiddenFill xmlns:a14="http://schemas.microsoft.com/office/drawing/2010/main">
                    <a:solidFill>
                      <a:srgbClr val="FFFFFF"/>
                    </a:solidFill>
                  </a14:hiddenFill>
                </a:ext>
              </a:extLst>
            </p:spPr>
          </p:pic>
        </p:grpSp>
      </p:grpSp>
      <p:pic>
        <p:nvPicPr>
          <p:cNvPr id="9" name="Picture 8">
            <a:extLst>
              <a:ext uri="{FF2B5EF4-FFF2-40B4-BE49-F238E27FC236}">
                <a16:creationId xmlns:a16="http://schemas.microsoft.com/office/drawing/2014/main" id="{341B21E5-947E-4FE0-B934-CE22578E64E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575385" y="2899322"/>
            <a:ext cx="1021869" cy="1021869"/>
          </a:xfrm>
          <a:prstGeom prst="rect">
            <a:avLst/>
          </a:prstGeom>
        </p:spPr>
      </p:pic>
      <p:pic>
        <p:nvPicPr>
          <p:cNvPr id="9222" name="Picture 6">
            <a:extLst>
              <a:ext uri="{FF2B5EF4-FFF2-40B4-BE49-F238E27FC236}">
                <a16:creationId xmlns:a16="http://schemas.microsoft.com/office/drawing/2014/main" id="{68F658CE-865F-4670-A220-6E05B248AF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94030" y="2854189"/>
            <a:ext cx="986668" cy="11996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76DC4D5-4806-450F-A23F-B9A621DE37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0695" y="265214"/>
            <a:ext cx="1219200" cy="7334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6" name="Picture 10" descr="New Zealand floods: hundreds evacuate as 'atmospheric river' brings deluge  | New Zealand | The Guardian">
            <a:extLst>
              <a:ext uri="{FF2B5EF4-FFF2-40B4-BE49-F238E27FC236}">
                <a16:creationId xmlns:a16="http://schemas.microsoft.com/office/drawing/2014/main" id="{BD0718A3-1627-4780-B6C8-CBDC6901C7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3215" y="5699713"/>
            <a:ext cx="1256872" cy="942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350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914656" y="561708"/>
            <a:ext cx="4366261" cy="1142125"/>
          </a:xfrm>
        </p:spPr>
        <p:txBody>
          <a:bodyPr/>
          <a:lstStyle/>
          <a:p>
            <a:r>
              <a:rPr lang="en-NZ" dirty="0"/>
              <a:t>Chronosystem</a:t>
            </a:r>
          </a:p>
        </p:txBody>
      </p:sp>
      <p:grpSp>
        <p:nvGrpSpPr>
          <p:cNvPr id="7" name="Group 6">
            <a:extLst>
              <a:ext uri="{FF2B5EF4-FFF2-40B4-BE49-F238E27FC236}">
                <a16:creationId xmlns:a16="http://schemas.microsoft.com/office/drawing/2014/main" id="{E616C74A-13E9-44F7-B379-DFA1C945C985}"/>
              </a:ext>
            </a:extLst>
          </p:cNvPr>
          <p:cNvGrpSpPr/>
          <p:nvPr/>
        </p:nvGrpSpPr>
        <p:grpSpPr>
          <a:xfrm>
            <a:off x="3525137" y="197777"/>
            <a:ext cx="8322068" cy="6462445"/>
            <a:chOff x="197146" y="30223"/>
            <a:chExt cx="8322068" cy="6462445"/>
          </a:xfrm>
        </p:grpSpPr>
        <p:sp>
          <p:nvSpPr>
            <p:cNvPr id="19" name="Oval 18">
              <a:extLst>
                <a:ext uri="{FF2B5EF4-FFF2-40B4-BE49-F238E27FC236}">
                  <a16:creationId xmlns:a16="http://schemas.microsoft.com/office/drawing/2014/main" id="{740C5EC7-1BA4-448F-803C-10D38A875A7E}"/>
                </a:ext>
              </a:extLst>
            </p:cNvPr>
            <p:cNvSpPr/>
            <p:nvPr/>
          </p:nvSpPr>
          <p:spPr>
            <a:xfrm>
              <a:off x="197146" y="30223"/>
              <a:ext cx="8322068" cy="6462445"/>
            </a:xfrm>
            <a:prstGeom prst="ellipse">
              <a:avLst/>
            </a:prstGeom>
            <a:solidFill>
              <a:srgbClr val="009999">
                <a:alpha val="10000"/>
              </a:srgbClr>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nvGrpSpPr>
            <p:cNvPr id="6" name="Group 5">
              <a:extLst>
                <a:ext uri="{FF2B5EF4-FFF2-40B4-BE49-F238E27FC236}">
                  <a16:creationId xmlns:a16="http://schemas.microsoft.com/office/drawing/2014/main" id="{63066137-5351-49F4-85E3-A9707F01FBD9}"/>
                </a:ext>
              </a:extLst>
            </p:cNvPr>
            <p:cNvGrpSpPr/>
            <p:nvPr/>
          </p:nvGrpSpPr>
          <p:grpSpPr>
            <a:xfrm>
              <a:off x="1368345" y="860369"/>
              <a:ext cx="5979669" cy="4643471"/>
              <a:chOff x="3616612" y="271024"/>
              <a:chExt cx="8322068" cy="6462445"/>
            </a:xfrm>
          </p:grpSpPr>
          <p:grpSp>
            <p:nvGrpSpPr>
              <p:cNvPr id="5" name="Group 4">
                <a:extLst>
                  <a:ext uri="{FF2B5EF4-FFF2-40B4-BE49-F238E27FC236}">
                    <a16:creationId xmlns:a16="http://schemas.microsoft.com/office/drawing/2014/main" id="{574FA615-D561-447D-9A4B-1F5A3616D6B1}"/>
                  </a:ext>
                </a:extLst>
              </p:cNvPr>
              <p:cNvGrpSpPr/>
              <p:nvPr/>
            </p:nvGrpSpPr>
            <p:grpSpPr>
              <a:xfrm>
                <a:off x="5116639" y="1435859"/>
                <a:ext cx="5322013" cy="4132773"/>
                <a:chOff x="3349374" y="197777"/>
                <a:chExt cx="8322068" cy="6462445"/>
              </a:xfrm>
            </p:grpSpPr>
            <p:sp>
              <p:nvSpPr>
                <p:cNvPr id="2" name="Oval 1">
                  <a:extLst>
                    <a:ext uri="{FF2B5EF4-FFF2-40B4-BE49-F238E27FC236}">
                      <a16:creationId xmlns:a16="http://schemas.microsoft.com/office/drawing/2014/main" id="{79E47BC6-1CA0-41AF-9384-DD2A2180269E}"/>
                    </a:ext>
                  </a:extLst>
                </p:cNvPr>
                <p:cNvSpPr/>
                <p:nvPr/>
              </p:nvSpPr>
              <p:spPr>
                <a:xfrm>
                  <a:off x="3349374" y="197777"/>
                  <a:ext cx="8322068" cy="6462445"/>
                </a:xfrm>
                <a:prstGeom prst="ellipse">
                  <a:avLst/>
                </a:prstGeom>
                <a:solidFill>
                  <a:srgbClr val="009999"/>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194" name="Picture 2">
                  <a:extLst>
                    <a:ext uri="{FF2B5EF4-FFF2-40B4-BE49-F238E27FC236}">
                      <a16:creationId xmlns:a16="http://schemas.microsoft.com/office/drawing/2014/main" id="{4FDCBA12-5579-470D-9195-13423C509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445" y="2701624"/>
                  <a:ext cx="2182348" cy="14585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D81F4F6D-6EE4-488D-80DC-7D82F1EAF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635" y="1301020"/>
                  <a:ext cx="2918508"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CC2035C7-9EC5-40A7-9077-F14A916AB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6674" y="884006"/>
                  <a:ext cx="1787704" cy="178770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1E7F5F18-BACD-4A6C-B68F-5165A70CA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6398" y="3560879"/>
                  <a:ext cx="2245030" cy="14585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EF929A25-2D04-4C1E-90F1-46E493FEA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9250" y="4438279"/>
                  <a:ext cx="2326573" cy="12668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4FE2D35F-D3AE-4D70-9D7D-AE041DFF1A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9226" y="2795586"/>
                  <a:ext cx="1888919" cy="14086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Arrow: Down 2">
                  <a:extLst>
                    <a:ext uri="{FF2B5EF4-FFF2-40B4-BE49-F238E27FC236}">
                      <a16:creationId xmlns:a16="http://schemas.microsoft.com/office/drawing/2014/main" id="{DAEE7EDB-E2C9-4F26-BCC9-510DAC979EF4}"/>
                    </a:ext>
                  </a:extLst>
                </p:cNvPr>
                <p:cNvSpPr/>
                <p:nvPr/>
              </p:nvSpPr>
              <p:spPr>
                <a:xfrm>
                  <a:off x="9842643" y="2567845"/>
                  <a:ext cx="359595" cy="99303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Arrow: Down 10">
                  <a:extLst>
                    <a:ext uri="{FF2B5EF4-FFF2-40B4-BE49-F238E27FC236}">
                      <a16:creationId xmlns:a16="http://schemas.microsoft.com/office/drawing/2014/main" id="{CB71CCA0-7CAE-4993-8AFE-AF4AE388E4F3}"/>
                    </a:ext>
                  </a:extLst>
                </p:cNvPr>
                <p:cNvSpPr/>
                <p:nvPr/>
              </p:nvSpPr>
              <p:spPr>
                <a:xfrm rot="18782612">
                  <a:off x="5039987" y="4072199"/>
                  <a:ext cx="359595" cy="993034"/>
                </a:xfrm>
                <a:prstGeom prst="down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
            <p:nvSpPr>
              <p:cNvPr id="13" name="Oval 12">
                <a:extLst>
                  <a:ext uri="{FF2B5EF4-FFF2-40B4-BE49-F238E27FC236}">
                    <a16:creationId xmlns:a16="http://schemas.microsoft.com/office/drawing/2014/main" id="{F105B622-7424-4ED1-BEA5-DC81A6D250E1}"/>
                  </a:ext>
                </a:extLst>
              </p:cNvPr>
              <p:cNvSpPr/>
              <p:nvPr/>
            </p:nvSpPr>
            <p:spPr>
              <a:xfrm>
                <a:off x="3616612" y="271024"/>
                <a:ext cx="8322068" cy="6462445"/>
              </a:xfrm>
              <a:prstGeom prst="ellipse">
                <a:avLst/>
              </a:prstGeom>
              <a:solidFill>
                <a:srgbClr val="009999">
                  <a:alpha val="40000"/>
                </a:srgbClr>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9220" name="Picture 4">
                <a:extLst>
                  <a:ext uri="{FF2B5EF4-FFF2-40B4-BE49-F238E27FC236}">
                    <a16:creationId xmlns:a16="http://schemas.microsoft.com/office/drawing/2014/main" id="{DBEEEC0C-47BE-4776-98CE-DE5FAA2AB6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49035" y="5617787"/>
                <a:ext cx="1435710" cy="106652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EFD4F2B2-4A0D-4C6E-8DF6-0390A10FA6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99314" y="448386"/>
                <a:ext cx="819150" cy="809625"/>
              </a:xfrm>
              <a:prstGeom prst="ellipse">
                <a:avLst/>
              </a:prstGeom>
              <a:ln>
                <a:noFill/>
              </a:ln>
              <a:effectLst>
                <a:softEdge rad="25400"/>
              </a:effectLst>
              <a:extLst>
                <a:ext uri="{909E8E84-426E-40DD-AFC4-6F175D3DCCD1}">
                  <a14:hiddenFill xmlns:a14="http://schemas.microsoft.com/office/drawing/2010/main">
                    <a:solidFill>
                      <a:srgbClr val="FFFFFF"/>
                    </a:solidFill>
                  </a14:hiddenFill>
                </a:ext>
              </a:extLst>
            </p:spPr>
          </p:pic>
        </p:grpSp>
      </p:grpSp>
      <p:pic>
        <p:nvPicPr>
          <p:cNvPr id="9" name="Picture 8">
            <a:extLst>
              <a:ext uri="{FF2B5EF4-FFF2-40B4-BE49-F238E27FC236}">
                <a16:creationId xmlns:a16="http://schemas.microsoft.com/office/drawing/2014/main" id="{341B21E5-947E-4FE0-B934-CE22578E64E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575385" y="2899322"/>
            <a:ext cx="1021869" cy="1021869"/>
          </a:xfrm>
          <a:prstGeom prst="rect">
            <a:avLst/>
          </a:prstGeom>
        </p:spPr>
      </p:pic>
      <p:pic>
        <p:nvPicPr>
          <p:cNvPr id="9222" name="Picture 6">
            <a:extLst>
              <a:ext uri="{FF2B5EF4-FFF2-40B4-BE49-F238E27FC236}">
                <a16:creationId xmlns:a16="http://schemas.microsoft.com/office/drawing/2014/main" id="{68F658CE-865F-4670-A220-6E05B248AF9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94030" y="2854189"/>
            <a:ext cx="986668" cy="11996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A76DC4D5-4806-450F-A23F-B9A621DE376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40695" y="265214"/>
            <a:ext cx="1219200" cy="7334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226" name="Picture 10" descr="New Zealand floods: hundreds evacuate as 'atmospheric river' brings deluge  | New Zealand | The Guardian">
            <a:extLst>
              <a:ext uri="{FF2B5EF4-FFF2-40B4-BE49-F238E27FC236}">
                <a16:creationId xmlns:a16="http://schemas.microsoft.com/office/drawing/2014/main" id="{BD0718A3-1627-4780-B6C8-CBDC6901C7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53215" y="5699713"/>
            <a:ext cx="1256872" cy="942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548A2616-285D-4BBD-A7AB-68B0E3D71A0F}"/>
              </a:ext>
            </a:extLst>
          </p:cNvPr>
          <p:cNvSpPr/>
          <p:nvPr/>
        </p:nvSpPr>
        <p:spPr>
          <a:xfrm rot="2383547">
            <a:off x="3583091" y="2889648"/>
            <a:ext cx="8616615" cy="891754"/>
          </a:xfrm>
          <a:prstGeom prst="rightArrow">
            <a:avLst>
              <a:gd name="adj1" fmla="val 31566"/>
              <a:gd name="adj2" fmla="val 50000"/>
            </a:avLst>
          </a:prstGeom>
          <a:solidFill>
            <a:schemeClr val="bg1"/>
          </a:solidFill>
          <a:ln>
            <a:solidFill>
              <a:srgbClr val="0099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TextBox 14">
            <a:extLst>
              <a:ext uri="{FF2B5EF4-FFF2-40B4-BE49-F238E27FC236}">
                <a16:creationId xmlns:a16="http://schemas.microsoft.com/office/drawing/2014/main" id="{B645C00B-F04D-4900-929F-55839CF4DA95}"/>
              </a:ext>
            </a:extLst>
          </p:cNvPr>
          <p:cNvSpPr txBox="1"/>
          <p:nvPr/>
        </p:nvSpPr>
        <p:spPr>
          <a:xfrm rot="18595270">
            <a:off x="4337675" y="479738"/>
            <a:ext cx="677048"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r>
              <a:rPr lang="en-NZ" dirty="0">
                <a:solidFill>
                  <a:schemeClr val="bg1"/>
                </a:solidFill>
              </a:rPr>
              <a:t>birth</a:t>
            </a:r>
          </a:p>
        </p:txBody>
      </p:sp>
      <p:sp>
        <p:nvSpPr>
          <p:cNvPr id="28" name="TextBox 27">
            <a:extLst>
              <a:ext uri="{FF2B5EF4-FFF2-40B4-BE49-F238E27FC236}">
                <a16:creationId xmlns:a16="http://schemas.microsoft.com/office/drawing/2014/main" id="{09E86C19-92BE-4B06-AD95-1062AD1576A2}"/>
              </a:ext>
            </a:extLst>
          </p:cNvPr>
          <p:cNvSpPr txBox="1"/>
          <p:nvPr/>
        </p:nvSpPr>
        <p:spPr>
          <a:xfrm rot="18548423">
            <a:off x="10275036" y="5448617"/>
            <a:ext cx="778301"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r>
              <a:rPr lang="en-NZ" dirty="0">
                <a:solidFill>
                  <a:schemeClr val="bg1"/>
                </a:solidFill>
              </a:rPr>
              <a:t>death</a:t>
            </a:r>
          </a:p>
        </p:txBody>
      </p:sp>
      <p:sp>
        <p:nvSpPr>
          <p:cNvPr id="29" name="TextBox 28">
            <a:extLst>
              <a:ext uri="{FF2B5EF4-FFF2-40B4-BE49-F238E27FC236}">
                <a16:creationId xmlns:a16="http://schemas.microsoft.com/office/drawing/2014/main" id="{26F21BDB-E74F-4943-AB8A-4B2B776FA29B}"/>
              </a:ext>
            </a:extLst>
          </p:cNvPr>
          <p:cNvSpPr txBox="1"/>
          <p:nvPr/>
        </p:nvSpPr>
        <p:spPr>
          <a:xfrm rot="18548423">
            <a:off x="4887145" y="997521"/>
            <a:ext cx="801876"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r>
              <a:rPr lang="en-NZ" dirty="0">
                <a:solidFill>
                  <a:schemeClr val="bg1"/>
                </a:solidFill>
              </a:rPr>
              <a:t>school</a:t>
            </a:r>
          </a:p>
        </p:txBody>
      </p:sp>
      <p:sp>
        <p:nvSpPr>
          <p:cNvPr id="30" name="TextBox 29">
            <a:extLst>
              <a:ext uri="{FF2B5EF4-FFF2-40B4-BE49-F238E27FC236}">
                <a16:creationId xmlns:a16="http://schemas.microsoft.com/office/drawing/2014/main" id="{99F08817-C047-48FE-9496-B8894F26333A}"/>
              </a:ext>
            </a:extLst>
          </p:cNvPr>
          <p:cNvSpPr txBox="1"/>
          <p:nvPr/>
        </p:nvSpPr>
        <p:spPr>
          <a:xfrm rot="18548423">
            <a:off x="5435140" y="1558881"/>
            <a:ext cx="932223"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pPr algn="ctr"/>
            <a:r>
              <a:rPr lang="en-NZ" dirty="0">
                <a:solidFill>
                  <a:schemeClr val="bg1"/>
                </a:solidFill>
              </a:rPr>
              <a:t>divorce</a:t>
            </a:r>
          </a:p>
        </p:txBody>
      </p:sp>
      <p:sp>
        <p:nvSpPr>
          <p:cNvPr id="31" name="TextBox 30">
            <a:extLst>
              <a:ext uri="{FF2B5EF4-FFF2-40B4-BE49-F238E27FC236}">
                <a16:creationId xmlns:a16="http://schemas.microsoft.com/office/drawing/2014/main" id="{2305A2EE-8876-4C7F-A312-31E2E9DEE521}"/>
              </a:ext>
            </a:extLst>
          </p:cNvPr>
          <p:cNvSpPr txBox="1"/>
          <p:nvPr/>
        </p:nvSpPr>
        <p:spPr>
          <a:xfrm rot="18548423">
            <a:off x="4292002" y="737205"/>
            <a:ext cx="1392705"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r>
              <a:rPr lang="en-NZ" dirty="0">
                <a:solidFill>
                  <a:schemeClr val="bg1"/>
                </a:solidFill>
              </a:rPr>
              <a:t>Back to work</a:t>
            </a:r>
          </a:p>
        </p:txBody>
      </p:sp>
      <p:sp>
        <p:nvSpPr>
          <p:cNvPr id="32" name="TextBox 31">
            <a:extLst>
              <a:ext uri="{FF2B5EF4-FFF2-40B4-BE49-F238E27FC236}">
                <a16:creationId xmlns:a16="http://schemas.microsoft.com/office/drawing/2014/main" id="{F7C4FDF6-6F9F-4B55-A0D1-04359C4019F4}"/>
              </a:ext>
            </a:extLst>
          </p:cNvPr>
          <p:cNvSpPr txBox="1"/>
          <p:nvPr/>
        </p:nvSpPr>
        <p:spPr>
          <a:xfrm rot="18548423">
            <a:off x="4784781" y="1265411"/>
            <a:ext cx="1615354"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pPr algn="ctr"/>
            <a:r>
              <a:rPr lang="en-NZ" dirty="0">
                <a:solidFill>
                  <a:schemeClr val="bg1"/>
                </a:solidFill>
              </a:rPr>
              <a:t>Birth of sibling</a:t>
            </a:r>
          </a:p>
        </p:txBody>
      </p:sp>
      <p:sp>
        <p:nvSpPr>
          <p:cNvPr id="33" name="TextBox 32">
            <a:extLst>
              <a:ext uri="{FF2B5EF4-FFF2-40B4-BE49-F238E27FC236}">
                <a16:creationId xmlns:a16="http://schemas.microsoft.com/office/drawing/2014/main" id="{DDD5BC53-0B73-44B9-8E97-12ED59A4F5F7}"/>
              </a:ext>
            </a:extLst>
          </p:cNvPr>
          <p:cNvSpPr txBox="1"/>
          <p:nvPr/>
        </p:nvSpPr>
        <p:spPr>
          <a:xfrm rot="18548423">
            <a:off x="5430689" y="1807130"/>
            <a:ext cx="1615354" cy="369332"/>
          </a:xfrm>
          <a:prstGeom prst="rect">
            <a:avLst/>
          </a:prstGeom>
          <a:solidFill>
            <a:srgbClr val="009999"/>
          </a:solidFill>
          <a:effectLst>
            <a:innerShdw blurRad="63500" dist="50800" dir="5400000">
              <a:prstClr val="black">
                <a:alpha val="50000"/>
              </a:prstClr>
            </a:innerShdw>
          </a:effectLst>
        </p:spPr>
        <p:txBody>
          <a:bodyPr wrap="square" rtlCol="0">
            <a:spAutoFit/>
          </a:bodyPr>
          <a:lstStyle/>
          <a:p>
            <a:pPr algn="ctr"/>
            <a:r>
              <a:rPr lang="en-NZ" dirty="0">
                <a:solidFill>
                  <a:schemeClr val="bg1"/>
                </a:solidFill>
              </a:rPr>
              <a:t>New partner</a:t>
            </a:r>
          </a:p>
        </p:txBody>
      </p:sp>
    </p:spTree>
    <p:extLst>
      <p:ext uri="{BB962C8B-B14F-4D97-AF65-F5344CB8AC3E}">
        <p14:creationId xmlns:p14="http://schemas.microsoft.com/office/powerpoint/2010/main" val="13071775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D66AB-2C01-4773-991B-9B4EC49ECAAB}"/>
              </a:ext>
            </a:extLst>
          </p:cNvPr>
          <p:cNvSpPr>
            <a:spLocks noGrp="1"/>
          </p:cNvSpPr>
          <p:nvPr>
            <p:ph type="title"/>
          </p:nvPr>
        </p:nvSpPr>
        <p:spPr>
          <a:xfrm>
            <a:off x="556727" y="202883"/>
            <a:ext cx="11069216" cy="1142125"/>
          </a:xfrm>
        </p:spPr>
        <p:txBody>
          <a:bodyPr/>
          <a:lstStyle/>
          <a:p>
            <a:r>
              <a:rPr lang="en-NZ" dirty="0"/>
              <a:t>Jerome Bruner: Constructivist Approach	</a:t>
            </a:r>
          </a:p>
        </p:txBody>
      </p:sp>
      <p:sp>
        <p:nvSpPr>
          <p:cNvPr id="3" name="Content Placeholder 2">
            <a:extLst>
              <a:ext uri="{FF2B5EF4-FFF2-40B4-BE49-F238E27FC236}">
                <a16:creationId xmlns:a16="http://schemas.microsoft.com/office/drawing/2014/main" id="{B4B11BAC-BA47-4BF8-93FD-C915458BE8E7}"/>
              </a:ext>
            </a:extLst>
          </p:cNvPr>
          <p:cNvSpPr>
            <a:spLocks noGrp="1"/>
          </p:cNvSpPr>
          <p:nvPr>
            <p:ph idx="1"/>
          </p:nvPr>
        </p:nvSpPr>
        <p:spPr>
          <a:xfrm>
            <a:off x="556727" y="1345008"/>
            <a:ext cx="11069216" cy="5112942"/>
          </a:xfrm>
        </p:spPr>
        <p:txBody>
          <a:bodyPr>
            <a:normAutofit fontScale="92500" lnSpcReduction="10000"/>
          </a:bodyPr>
          <a:lstStyle/>
          <a:p>
            <a:pPr marL="355600" indent="-342900">
              <a:lnSpc>
                <a:spcPct val="120000"/>
              </a:lnSpc>
              <a:spcBef>
                <a:spcPts val="100"/>
              </a:spcBef>
              <a:buFont typeface="Arial" panose="020B0604020202020204" pitchFamily="34" charset="0"/>
              <a:buChar char="•"/>
            </a:pPr>
            <a:r>
              <a:rPr lang="mi-NZ" sz="2600" spc="10" dirty="0" err="1">
                <a:solidFill>
                  <a:schemeClr val="tx2">
                    <a:lumMod val="75000"/>
                  </a:schemeClr>
                </a:solidFill>
                <a:latin typeface="Century Gothic" panose="020B0502020202020204" pitchFamily="34" charset="0"/>
                <a:cs typeface="Arial"/>
              </a:rPr>
              <a:t>Making</a:t>
            </a:r>
            <a:r>
              <a:rPr lang="mi-NZ" sz="2600"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discoveries</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rather</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than</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being</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told</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by</a:t>
            </a:r>
            <a:r>
              <a:rPr lang="mi-NZ" sz="2600" spc="10" dirty="0">
                <a:solidFill>
                  <a:schemeClr val="tx2">
                    <a:lumMod val="75000"/>
                  </a:schemeClr>
                </a:solidFill>
                <a:latin typeface="Century Gothic" panose="020B0502020202020204" pitchFamily="34" charset="0"/>
                <a:cs typeface="Arial"/>
              </a:rPr>
              <a:t> a kaiako</a:t>
            </a:r>
          </a:p>
          <a:p>
            <a:pPr marL="355600" indent="-342900">
              <a:lnSpc>
                <a:spcPct val="120000"/>
              </a:lnSpc>
              <a:spcBef>
                <a:spcPts val="100"/>
              </a:spcBef>
              <a:buFont typeface="Arial" panose="020B0604020202020204" pitchFamily="34" charset="0"/>
              <a:buChar char="•"/>
            </a:pPr>
            <a:r>
              <a:rPr lang="mi-NZ" sz="2600" spc="10" dirty="0">
                <a:solidFill>
                  <a:schemeClr val="tx2">
                    <a:lumMod val="75000"/>
                  </a:schemeClr>
                </a:solidFill>
                <a:latin typeface="Century Gothic" panose="020B0502020202020204" pitchFamily="34" charset="0"/>
                <a:cs typeface="Arial"/>
              </a:rPr>
              <a:t>Tamariki </a:t>
            </a:r>
            <a:r>
              <a:rPr lang="mi-NZ" sz="2600" b="1" spc="10" dirty="0" err="1">
                <a:solidFill>
                  <a:schemeClr val="tx2">
                    <a:lumMod val="75000"/>
                  </a:schemeClr>
                </a:solidFill>
                <a:latin typeface="Century Gothic" panose="020B0502020202020204" pitchFamily="34" charset="0"/>
                <a:cs typeface="Arial"/>
              </a:rPr>
              <a:t>construct</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their</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own</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knowledge</a:t>
            </a:r>
            <a:endParaRPr lang="mi-NZ" sz="2600" b="1" spc="10" dirty="0">
              <a:solidFill>
                <a:schemeClr val="tx2">
                  <a:lumMod val="75000"/>
                </a:schemeClr>
              </a:solidFill>
              <a:latin typeface="Century Gothic" panose="020B0502020202020204" pitchFamily="34" charset="0"/>
              <a:cs typeface="Arial"/>
            </a:endParaRPr>
          </a:p>
          <a:p>
            <a:pPr marL="355600" indent="-342900">
              <a:lnSpc>
                <a:spcPct val="120000"/>
              </a:lnSpc>
              <a:spcBef>
                <a:spcPts val="100"/>
              </a:spcBef>
              <a:buFont typeface="Arial" panose="020B0604020202020204" pitchFamily="34" charset="0"/>
              <a:buChar char="•"/>
            </a:pPr>
            <a:r>
              <a:rPr lang="mi-NZ" sz="2600" spc="10" dirty="0">
                <a:solidFill>
                  <a:schemeClr val="tx2">
                    <a:lumMod val="75000"/>
                  </a:schemeClr>
                </a:solidFill>
                <a:latin typeface="Century Gothic" panose="020B0502020202020204" pitchFamily="34" charset="0"/>
                <a:cs typeface="Arial"/>
              </a:rPr>
              <a:t>Tamariki are more </a:t>
            </a:r>
            <a:r>
              <a:rPr lang="mi-NZ" sz="2600" spc="10" dirty="0" err="1">
                <a:solidFill>
                  <a:schemeClr val="tx2">
                    <a:lumMod val="75000"/>
                  </a:schemeClr>
                </a:solidFill>
                <a:latin typeface="Century Gothic" panose="020B0502020202020204" pitchFamily="34" charset="0"/>
                <a:cs typeface="Arial"/>
              </a:rPr>
              <a:t>likely</a:t>
            </a:r>
            <a:r>
              <a:rPr lang="mi-NZ" sz="2600" spc="10" dirty="0">
                <a:solidFill>
                  <a:schemeClr val="tx2">
                    <a:lumMod val="75000"/>
                  </a:schemeClr>
                </a:solidFill>
                <a:latin typeface="Century Gothic" panose="020B0502020202020204" pitchFamily="34" charset="0"/>
                <a:cs typeface="Arial"/>
              </a:rPr>
              <a:t> to </a:t>
            </a:r>
            <a:r>
              <a:rPr lang="mi-NZ" sz="2600" b="1" spc="10" dirty="0" err="1">
                <a:solidFill>
                  <a:schemeClr val="tx2">
                    <a:lumMod val="75000"/>
                  </a:schemeClr>
                </a:solidFill>
                <a:latin typeface="Century Gothic" panose="020B0502020202020204" pitchFamily="34" charset="0"/>
                <a:cs typeface="Arial"/>
              </a:rPr>
              <a:t>remember</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concepts</a:t>
            </a:r>
            <a:r>
              <a:rPr lang="mi-NZ" sz="2600" spc="10" dirty="0">
                <a:solidFill>
                  <a:schemeClr val="tx2">
                    <a:lumMod val="75000"/>
                  </a:schemeClr>
                </a:solidFill>
                <a:latin typeface="Century Gothic" panose="020B0502020202020204" pitchFamily="34" charset="0"/>
                <a:cs typeface="Arial"/>
              </a:rPr>
              <a:t> and </a:t>
            </a:r>
            <a:r>
              <a:rPr lang="mi-NZ" sz="2600" spc="10" dirty="0" err="1">
                <a:solidFill>
                  <a:schemeClr val="tx2">
                    <a:lumMod val="75000"/>
                  </a:schemeClr>
                </a:solidFill>
                <a:latin typeface="Century Gothic" panose="020B0502020202020204" pitchFamily="34" charset="0"/>
                <a:cs typeface="Arial"/>
              </a:rPr>
              <a:t>knowledge</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they</a:t>
            </a:r>
            <a:r>
              <a:rPr lang="mi-NZ" sz="2600"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discover</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on</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their</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own</a:t>
            </a:r>
            <a:endParaRPr lang="mi-NZ" sz="2600" spc="10" dirty="0">
              <a:solidFill>
                <a:schemeClr val="tx2">
                  <a:lumMod val="75000"/>
                </a:schemeClr>
              </a:solidFill>
              <a:latin typeface="Century Gothic" panose="020B0502020202020204" pitchFamily="34" charset="0"/>
              <a:cs typeface="Arial"/>
            </a:endParaRPr>
          </a:p>
          <a:p>
            <a:pPr marL="355600" indent="-342900">
              <a:lnSpc>
                <a:spcPct val="120000"/>
              </a:lnSpc>
              <a:spcBef>
                <a:spcPts val="100"/>
              </a:spcBef>
              <a:buFont typeface="Arial" panose="020B0604020202020204" pitchFamily="34" charset="0"/>
              <a:buChar char="•"/>
            </a:pPr>
            <a:r>
              <a:rPr lang="mi-NZ" sz="2600" spc="10" dirty="0">
                <a:solidFill>
                  <a:schemeClr val="tx2">
                    <a:lumMod val="75000"/>
                  </a:schemeClr>
                </a:solidFill>
                <a:latin typeface="Century Gothic" panose="020B0502020202020204" pitchFamily="34" charset="0"/>
                <a:cs typeface="Arial"/>
              </a:rPr>
              <a:t>The </a:t>
            </a:r>
            <a:r>
              <a:rPr lang="mi-NZ" sz="2600" spc="10" dirty="0" err="1">
                <a:solidFill>
                  <a:schemeClr val="tx2">
                    <a:lumMod val="75000"/>
                  </a:schemeClr>
                </a:solidFill>
                <a:latin typeface="Century Gothic" panose="020B0502020202020204" pitchFamily="34" charset="0"/>
                <a:cs typeface="Arial"/>
              </a:rPr>
              <a:t>role</a:t>
            </a:r>
            <a:r>
              <a:rPr lang="mi-NZ" sz="2600" spc="10" dirty="0">
                <a:solidFill>
                  <a:schemeClr val="tx2">
                    <a:lumMod val="75000"/>
                  </a:schemeClr>
                </a:solidFill>
                <a:latin typeface="Century Gothic" panose="020B0502020202020204" pitchFamily="34" charset="0"/>
                <a:cs typeface="Arial"/>
              </a:rPr>
              <a:t> of </a:t>
            </a:r>
            <a:r>
              <a:rPr lang="mi-NZ" sz="2600" spc="10" dirty="0" err="1">
                <a:solidFill>
                  <a:schemeClr val="tx2">
                    <a:lumMod val="75000"/>
                  </a:schemeClr>
                </a:solidFill>
                <a:latin typeface="Century Gothic" panose="020B0502020202020204" pitchFamily="34" charset="0"/>
                <a:cs typeface="Arial"/>
              </a:rPr>
              <a:t>the</a:t>
            </a:r>
            <a:r>
              <a:rPr lang="mi-NZ" sz="2600" spc="10" dirty="0">
                <a:solidFill>
                  <a:schemeClr val="tx2">
                    <a:lumMod val="75000"/>
                  </a:schemeClr>
                </a:solidFill>
                <a:latin typeface="Century Gothic" panose="020B0502020202020204" pitchFamily="34" charset="0"/>
                <a:cs typeface="Arial"/>
              </a:rPr>
              <a:t> kaiako </a:t>
            </a:r>
            <a:r>
              <a:rPr lang="mi-NZ" sz="2600" spc="10" dirty="0" err="1">
                <a:solidFill>
                  <a:schemeClr val="tx2">
                    <a:lumMod val="75000"/>
                  </a:schemeClr>
                </a:solidFill>
                <a:latin typeface="Century Gothic" panose="020B0502020202020204" pitchFamily="34" charset="0"/>
                <a:cs typeface="Arial"/>
              </a:rPr>
              <a:t>is</a:t>
            </a:r>
            <a:r>
              <a:rPr lang="mi-NZ" sz="2600" spc="10" dirty="0">
                <a:solidFill>
                  <a:schemeClr val="tx2">
                    <a:lumMod val="75000"/>
                  </a:schemeClr>
                </a:solidFill>
                <a:latin typeface="Century Gothic" panose="020B0502020202020204" pitchFamily="34" charset="0"/>
                <a:cs typeface="Arial"/>
              </a:rPr>
              <a:t> to </a:t>
            </a:r>
            <a:r>
              <a:rPr lang="mi-NZ" sz="2600" b="1" spc="10" dirty="0" err="1">
                <a:solidFill>
                  <a:schemeClr val="tx2">
                    <a:lumMod val="75000"/>
                  </a:schemeClr>
                </a:solidFill>
                <a:latin typeface="Century Gothic" panose="020B0502020202020204" pitchFamily="34" charset="0"/>
                <a:cs typeface="Arial"/>
              </a:rPr>
              <a:t>facilitate</a:t>
            </a:r>
            <a:endParaRPr lang="mi-NZ" sz="2600" b="1" spc="10" dirty="0">
              <a:solidFill>
                <a:schemeClr val="tx2">
                  <a:lumMod val="75000"/>
                </a:schemeClr>
              </a:solidFill>
              <a:latin typeface="Century Gothic" panose="020B0502020202020204" pitchFamily="34" charset="0"/>
              <a:cs typeface="Arial"/>
            </a:endParaRPr>
          </a:p>
          <a:p>
            <a:pPr marL="355600" indent="-342900">
              <a:lnSpc>
                <a:spcPct val="120000"/>
              </a:lnSpc>
              <a:spcBef>
                <a:spcPts val="100"/>
              </a:spcBef>
              <a:buFont typeface="Arial" panose="020B0604020202020204" pitchFamily="34" charset="0"/>
              <a:buChar char="•"/>
            </a:pPr>
            <a:r>
              <a:rPr lang="mi-NZ" sz="2600" spc="10" dirty="0" err="1">
                <a:solidFill>
                  <a:schemeClr val="tx2">
                    <a:lumMod val="75000"/>
                  </a:schemeClr>
                </a:solidFill>
                <a:latin typeface="Century Gothic" panose="020B0502020202020204" pitchFamily="34" charset="0"/>
                <a:cs typeface="Arial"/>
              </a:rPr>
              <a:t>Spiral</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curriculum</a:t>
            </a:r>
            <a:r>
              <a:rPr lang="mi-NZ" sz="2600" spc="10" dirty="0">
                <a:solidFill>
                  <a:schemeClr val="tx2">
                    <a:lumMod val="75000"/>
                  </a:schemeClr>
                </a:solidFill>
                <a:latin typeface="Century Gothic" panose="020B0502020202020204" pitchFamily="34" charset="0"/>
                <a:cs typeface="Arial"/>
              </a:rPr>
              <a:t> – </a:t>
            </a:r>
            <a:r>
              <a:rPr lang="mi-NZ" sz="2600" spc="10" dirty="0" err="1">
                <a:solidFill>
                  <a:schemeClr val="tx2">
                    <a:lumMod val="75000"/>
                  </a:schemeClr>
                </a:solidFill>
                <a:latin typeface="Century Gothic" panose="020B0502020202020204" pitchFamily="34" charset="0"/>
                <a:cs typeface="Arial"/>
              </a:rPr>
              <a:t>course</a:t>
            </a:r>
            <a:r>
              <a:rPr lang="mi-NZ" sz="2600" spc="10" dirty="0">
                <a:solidFill>
                  <a:schemeClr val="tx2">
                    <a:lumMod val="75000"/>
                  </a:schemeClr>
                </a:solidFill>
                <a:latin typeface="Century Gothic" panose="020B0502020202020204" pitchFamily="34" charset="0"/>
                <a:cs typeface="Arial"/>
              </a:rPr>
              <a:t> of </a:t>
            </a:r>
            <a:r>
              <a:rPr lang="mi-NZ" sz="2600" spc="10" dirty="0" err="1">
                <a:solidFill>
                  <a:schemeClr val="tx2">
                    <a:lumMod val="75000"/>
                  </a:schemeClr>
                </a:solidFill>
                <a:latin typeface="Century Gothic" panose="020B0502020202020204" pitchFamily="34" charset="0"/>
                <a:cs typeface="Arial"/>
              </a:rPr>
              <a:t>study</a:t>
            </a:r>
            <a:r>
              <a:rPr lang="mi-NZ" sz="2600" spc="10" dirty="0">
                <a:solidFill>
                  <a:schemeClr val="tx2">
                    <a:lumMod val="75000"/>
                  </a:schemeClr>
                </a:solidFill>
                <a:latin typeface="Century Gothic" panose="020B0502020202020204" pitchFamily="34" charset="0"/>
                <a:cs typeface="Arial"/>
              </a:rPr>
              <a:t> where </a:t>
            </a:r>
            <a:r>
              <a:rPr lang="mi-NZ" sz="2600" spc="10" dirty="0" err="1">
                <a:solidFill>
                  <a:schemeClr val="tx2">
                    <a:lumMod val="75000"/>
                  </a:schemeClr>
                </a:solidFill>
                <a:latin typeface="Century Gothic" panose="020B0502020202020204" pitchFamily="34" charset="0"/>
                <a:cs typeface="Arial"/>
              </a:rPr>
              <a:t>students</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will</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see</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the</a:t>
            </a:r>
            <a:r>
              <a:rPr lang="mi-NZ" sz="2600"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same</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topic</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over</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again</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increasing</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in</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complexity</a:t>
            </a:r>
            <a:r>
              <a:rPr lang="mi-NZ" sz="2600" b="1" spc="10" dirty="0">
                <a:solidFill>
                  <a:schemeClr val="tx2">
                    <a:lumMod val="75000"/>
                  </a:schemeClr>
                </a:solidFill>
                <a:latin typeface="Century Gothic" panose="020B0502020202020204" pitchFamily="34" charset="0"/>
                <a:cs typeface="Arial"/>
              </a:rPr>
              <a:t> and </a:t>
            </a:r>
            <a:r>
              <a:rPr lang="mi-NZ" sz="2600" b="1" spc="10" dirty="0" err="1">
                <a:solidFill>
                  <a:schemeClr val="tx2">
                    <a:lumMod val="75000"/>
                  </a:schemeClr>
                </a:solidFill>
                <a:latin typeface="Century Gothic" panose="020B0502020202020204" pitchFamily="34" charset="0"/>
                <a:cs typeface="Arial"/>
              </a:rPr>
              <a:t>reinforcing</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previous</a:t>
            </a:r>
            <a:r>
              <a:rPr lang="mi-NZ" sz="2600" b="1"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learning</a:t>
            </a:r>
            <a:r>
              <a:rPr lang="mi-NZ" sz="2600" b="1" spc="10" dirty="0">
                <a:solidFill>
                  <a:schemeClr val="tx2">
                    <a:lumMod val="75000"/>
                  </a:schemeClr>
                </a:solidFill>
                <a:latin typeface="Century Gothic" panose="020B0502020202020204" pitchFamily="34" charset="0"/>
                <a:cs typeface="Arial"/>
              </a:rPr>
              <a:t> </a:t>
            </a:r>
          </a:p>
          <a:p>
            <a:pPr marL="355600" indent="-342900">
              <a:lnSpc>
                <a:spcPct val="120000"/>
              </a:lnSpc>
              <a:spcBef>
                <a:spcPts val="100"/>
              </a:spcBef>
              <a:buFont typeface="Arial" panose="020B0604020202020204" pitchFamily="34" charset="0"/>
              <a:buChar char="•"/>
            </a:pPr>
            <a:r>
              <a:rPr lang="mi-NZ" sz="2600" spc="10" dirty="0" err="1">
                <a:solidFill>
                  <a:schemeClr val="tx2">
                    <a:lumMod val="75000"/>
                  </a:schemeClr>
                </a:solidFill>
                <a:latin typeface="Century Gothic" panose="020B0502020202020204" pitchFamily="34" charset="0"/>
                <a:cs typeface="Arial"/>
              </a:rPr>
              <a:t>Importance</a:t>
            </a:r>
            <a:r>
              <a:rPr lang="mi-NZ" sz="2600" spc="10" dirty="0">
                <a:solidFill>
                  <a:schemeClr val="tx2">
                    <a:lumMod val="75000"/>
                  </a:schemeClr>
                </a:solidFill>
                <a:latin typeface="Century Gothic" panose="020B0502020202020204" pitchFamily="34" charset="0"/>
                <a:cs typeface="Arial"/>
              </a:rPr>
              <a:t> of </a:t>
            </a:r>
            <a:r>
              <a:rPr lang="mi-NZ" sz="2600" spc="10" dirty="0" err="1">
                <a:solidFill>
                  <a:schemeClr val="tx2">
                    <a:lumMod val="75000"/>
                  </a:schemeClr>
                </a:solidFill>
                <a:latin typeface="Century Gothic" panose="020B0502020202020204" pitchFamily="34" charset="0"/>
                <a:cs typeface="Arial"/>
              </a:rPr>
              <a:t>the</a:t>
            </a:r>
            <a:r>
              <a:rPr lang="mi-NZ" sz="2600" spc="10" dirty="0">
                <a:solidFill>
                  <a:schemeClr val="tx2">
                    <a:lumMod val="75000"/>
                  </a:schemeClr>
                </a:solidFill>
                <a:latin typeface="Century Gothic" panose="020B0502020202020204" pitchFamily="34" charset="0"/>
                <a:cs typeface="Arial"/>
              </a:rPr>
              <a:t> </a:t>
            </a:r>
            <a:r>
              <a:rPr lang="mi-NZ" sz="2600" b="1" spc="10" dirty="0" err="1">
                <a:solidFill>
                  <a:schemeClr val="tx2">
                    <a:lumMod val="75000"/>
                  </a:schemeClr>
                </a:solidFill>
                <a:latin typeface="Century Gothic" panose="020B0502020202020204" pitchFamily="34" charset="0"/>
                <a:cs typeface="Arial"/>
              </a:rPr>
              <a:t>environment</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teachers</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preparing</a:t>
            </a:r>
            <a:r>
              <a:rPr lang="mi-NZ" sz="2600" spc="10" dirty="0">
                <a:solidFill>
                  <a:schemeClr val="tx2">
                    <a:lumMod val="75000"/>
                  </a:schemeClr>
                </a:solidFill>
                <a:latin typeface="Century Gothic" panose="020B0502020202020204" pitchFamily="34" charset="0"/>
                <a:cs typeface="Arial"/>
              </a:rPr>
              <a:t> and </a:t>
            </a:r>
            <a:r>
              <a:rPr lang="mi-NZ" sz="2600" spc="10" dirty="0" err="1">
                <a:solidFill>
                  <a:schemeClr val="tx2">
                    <a:lumMod val="75000"/>
                  </a:schemeClr>
                </a:solidFill>
                <a:latin typeface="Century Gothic" panose="020B0502020202020204" pitchFamily="34" charset="0"/>
                <a:cs typeface="Arial"/>
              </a:rPr>
              <a:t>making</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it</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rich</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in</a:t>
            </a:r>
            <a:r>
              <a:rPr lang="mi-NZ" sz="2600" spc="10" dirty="0">
                <a:solidFill>
                  <a:schemeClr val="tx2">
                    <a:lumMod val="75000"/>
                  </a:schemeClr>
                </a:solidFill>
                <a:latin typeface="Century Gothic" panose="020B0502020202020204" pitchFamily="34" charset="0"/>
                <a:cs typeface="Arial"/>
              </a:rPr>
              <a:t> </a:t>
            </a:r>
            <a:r>
              <a:rPr lang="mi-NZ" sz="2600" spc="10" dirty="0" err="1">
                <a:solidFill>
                  <a:schemeClr val="tx2">
                    <a:lumMod val="75000"/>
                  </a:schemeClr>
                </a:solidFill>
                <a:latin typeface="Century Gothic" panose="020B0502020202020204" pitchFamily="34" charset="0"/>
                <a:cs typeface="Arial"/>
              </a:rPr>
              <a:t>opportunities</a:t>
            </a:r>
            <a:r>
              <a:rPr lang="mi-NZ" sz="2600" spc="10" dirty="0">
                <a:solidFill>
                  <a:schemeClr val="tx2">
                    <a:lumMod val="75000"/>
                  </a:schemeClr>
                </a:solidFill>
                <a:latin typeface="Century Gothic" panose="020B0502020202020204" pitchFamily="34" charset="0"/>
                <a:cs typeface="Arial"/>
              </a:rPr>
              <a:t> to </a:t>
            </a:r>
            <a:r>
              <a:rPr lang="mi-NZ" sz="2600" spc="10" dirty="0" err="1">
                <a:solidFill>
                  <a:schemeClr val="tx2">
                    <a:lumMod val="75000"/>
                  </a:schemeClr>
                </a:solidFill>
                <a:latin typeface="Century Gothic" panose="020B0502020202020204" pitchFamily="34" charset="0"/>
                <a:cs typeface="Arial"/>
              </a:rPr>
              <a:t>explore</a:t>
            </a:r>
            <a:r>
              <a:rPr lang="mi-NZ" sz="2600" spc="10" dirty="0">
                <a:solidFill>
                  <a:schemeClr val="tx2">
                    <a:lumMod val="75000"/>
                  </a:schemeClr>
                </a:solidFill>
                <a:latin typeface="Century Gothic" panose="020B0502020202020204" pitchFamily="34" charset="0"/>
                <a:cs typeface="Arial"/>
              </a:rPr>
              <a:t>)</a:t>
            </a:r>
          </a:p>
          <a:p>
            <a:endParaRPr lang="en-NZ" dirty="0"/>
          </a:p>
        </p:txBody>
      </p:sp>
    </p:spTree>
    <p:extLst>
      <p:ext uri="{BB962C8B-B14F-4D97-AF65-F5344CB8AC3E}">
        <p14:creationId xmlns:p14="http://schemas.microsoft.com/office/powerpoint/2010/main" val="40727938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Discovery Learning - Bruner">
            <a:hlinkClick r:id="" action="ppaction://media"/>
            <a:extLst>
              <a:ext uri="{FF2B5EF4-FFF2-40B4-BE49-F238E27FC236}">
                <a16:creationId xmlns:a16="http://schemas.microsoft.com/office/drawing/2014/main" id="{9D98B9D1-BA2B-4D4B-B7AA-DA21D861E1E5}"/>
              </a:ext>
            </a:extLst>
          </p:cNvPr>
          <p:cNvPicPr>
            <a:picLocks noRot="1" noChangeAspect="1"/>
          </p:cNvPicPr>
          <p:nvPr>
            <a:videoFile r:link="rId1"/>
          </p:nvPr>
        </p:nvPicPr>
        <p:blipFill>
          <a:blip r:embed="rId3"/>
          <a:stretch>
            <a:fillRect/>
          </a:stretch>
        </p:blipFill>
        <p:spPr>
          <a:xfrm>
            <a:off x="896867" y="491490"/>
            <a:ext cx="10453123" cy="5906014"/>
          </a:xfrm>
          <a:prstGeom prst="rect">
            <a:avLst/>
          </a:prstGeom>
        </p:spPr>
      </p:pic>
    </p:spTree>
    <p:extLst>
      <p:ext uri="{BB962C8B-B14F-4D97-AF65-F5344CB8AC3E}">
        <p14:creationId xmlns:p14="http://schemas.microsoft.com/office/powerpoint/2010/main" val="1606268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4653F-FF3C-41AF-90D1-EF649FA9EA53}"/>
              </a:ext>
            </a:extLst>
          </p:cNvPr>
          <p:cNvSpPr>
            <a:spLocks noGrp="1"/>
          </p:cNvSpPr>
          <p:nvPr>
            <p:ph type="title"/>
          </p:nvPr>
        </p:nvSpPr>
        <p:spPr/>
        <p:txBody>
          <a:bodyPr/>
          <a:lstStyle/>
          <a:p>
            <a:r>
              <a:rPr lang="en-NZ" dirty="0"/>
              <a:t>Sociocultural Theories</a:t>
            </a:r>
          </a:p>
        </p:txBody>
      </p:sp>
      <p:sp>
        <p:nvSpPr>
          <p:cNvPr id="4" name="Content Placeholder 3">
            <a:extLst>
              <a:ext uri="{FF2B5EF4-FFF2-40B4-BE49-F238E27FC236}">
                <a16:creationId xmlns:a16="http://schemas.microsoft.com/office/drawing/2014/main" id="{CF9737A7-0577-4511-B0E2-1DEC0DF8BE58}"/>
              </a:ext>
            </a:extLst>
          </p:cNvPr>
          <p:cNvSpPr>
            <a:spLocks noGrp="1"/>
          </p:cNvSpPr>
          <p:nvPr>
            <p:ph idx="1"/>
          </p:nvPr>
        </p:nvSpPr>
        <p:spPr>
          <a:xfrm>
            <a:off x="556727" y="1838131"/>
            <a:ext cx="11069216" cy="4432040"/>
          </a:xfrm>
        </p:spPr>
        <p:txBody>
          <a:bodyPr>
            <a:normAutofit/>
          </a:bodyPr>
          <a:lstStyle/>
          <a:p>
            <a:r>
              <a:rPr lang="en-NZ" sz="2600" dirty="0">
                <a:latin typeface="Century Gothic" panose="020B0502020202020204" pitchFamily="34" charset="0"/>
              </a:rPr>
              <a:t>Sociocultural theory suggests that children learn through social interactions within the culture that they live</a:t>
            </a:r>
          </a:p>
          <a:p>
            <a:r>
              <a:rPr lang="en-NZ" sz="2600" dirty="0">
                <a:latin typeface="Century Gothic" panose="020B0502020202020204" pitchFamily="34" charset="0"/>
              </a:rPr>
              <a:t>Sociocultural theory implies that children’s development is shaped by the people, interactions and environment around them</a:t>
            </a:r>
          </a:p>
          <a:p>
            <a:r>
              <a:rPr lang="en-NZ" sz="2600" dirty="0">
                <a:latin typeface="Century Gothic" panose="020B0502020202020204" pitchFamily="34" charset="0"/>
              </a:rPr>
              <a:t>Often, ideas are shared by a more experienced or skilled peer. Children learn from each other according to these theories</a:t>
            </a:r>
          </a:p>
          <a:p>
            <a:pPr marL="0" indent="0">
              <a:buNone/>
            </a:pPr>
            <a:endParaRPr lang="en-NZ" dirty="0"/>
          </a:p>
        </p:txBody>
      </p:sp>
    </p:spTree>
    <p:extLst>
      <p:ext uri="{BB962C8B-B14F-4D97-AF65-F5344CB8AC3E}">
        <p14:creationId xmlns:p14="http://schemas.microsoft.com/office/powerpoint/2010/main" val="33342979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B51AE0-8536-460C-88C0-27279C80688B}"/>
              </a:ext>
            </a:extLst>
          </p:cNvPr>
          <p:cNvSpPr>
            <a:spLocks noGrp="1"/>
          </p:cNvSpPr>
          <p:nvPr>
            <p:ph type="title"/>
          </p:nvPr>
        </p:nvSpPr>
        <p:spPr>
          <a:xfrm>
            <a:off x="1694575" y="667657"/>
            <a:ext cx="4401425" cy="162824"/>
          </a:xfrm>
        </p:spPr>
        <p:txBody>
          <a:bodyPr>
            <a:normAutofit fontScale="90000"/>
          </a:bodyPr>
          <a:lstStyle/>
          <a:p>
            <a:pPr algn="l"/>
            <a:r>
              <a:rPr lang="en-NZ" dirty="0" err="1"/>
              <a:t>Wa</a:t>
            </a:r>
            <a:r>
              <a:rPr lang="en-NZ" dirty="0"/>
              <a:t> tina</a:t>
            </a:r>
          </a:p>
        </p:txBody>
      </p:sp>
      <p:graphicFrame>
        <p:nvGraphicFramePr>
          <p:cNvPr id="2" name="Table 2">
            <a:extLst>
              <a:ext uri="{FF2B5EF4-FFF2-40B4-BE49-F238E27FC236}">
                <a16:creationId xmlns:a16="http://schemas.microsoft.com/office/drawing/2014/main" id="{5B70C3DA-FF20-485F-8BA9-94C8B5736DD1}"/>
              </a:ext>
            </a:extLst>
          </p:cNvPr>
          <p:cNvGraphicFramePr>
            <a:graphicFrameLocks noGrp="1"/>
          </p:cNvGraphicFramePr>
          <p:nvPr/>
        </p:nvGraphicFramePr>
        <p:xfrm>
          <a:off x="1714129" y="1128984"/>
          <a:ext cx="8297554" cy="4749957"/>
        </p:xfrm>
        <a:graphic>
          <a:graphicData uri="http://schemas.openxmlformats.org/drawingml/2006/table">
            <a:tbl>
              <a:tblPr firstRow="1" bandRow="1">
                <a:tableStyleId>{5C22544A-7EE6-4342-B048-85BDC9FD1C3A}</a:tableStyleId>
              </a:tblPr>
              <a:tblGrid>
                <a:gridCol w="4983561">
                  <a:extLst>
                    <a:ext uri="{9D8B030D-6E8A-4147-A177-3AD203B41FA5}">
                      <a16:colId xmlns:a16="http://schemas.microsoft.com/office/drawing/2014/main" val="4287783512"/>
                    </a:ext>
                  </a:extLst>
                </a:gridCol>
                <a:gridCol w="3313993">
                  <a:extLst>
                    <a:ext uri="{9D8B030D-6E8A-4147-A177-3AD203B41FA5}">
                      <a16:colId xmlns:a16="http://schemas.microsoft.com/office/drawing/2014/main" val="474488875"/>
                    </a:ext>
                  </a:extLst>
                </a:gridCol>
              </a:tblGrid>
              <a:tr h="4749957">
                <a:tc>
                  <a:txBody>
                    <a:bodyPr/>
                    <a:lstStyle/>
                    <a:p>
                      <a:endParaRPr lang="en-US" sz="1800" b="0" i="0" u="none" strike="noStrike" kern="1200" dirty="0">
                        <a:solidFill>
                          <a:schemeClr val="lt1"/>
                        </a:solidFill>
                        <a:effectLst/>
                        <a:latin typeface="+mn-lt"/>
                        <a:ea typeface="+mn-ea"/>
                        <a:cs typeface="+mn-cs"/>
                      </a:endParaRPr>
                    </a:p>
                    <a:p>
                      <a:r>
                        <a:rPr lang="en-US" sz="3600" b="1" i="0" u="none" strike="noStrike" kern="1200" dirty="0">
                          <a:solidFill>
                            <a:schemeClr val="lt1"/>
                          </a:solidFill>
                          <a:effectLst/>
                          <a:latin typeface="+mn-lt"/>
                          <a:ea typeface="+mn-ea"/>
                          <a:cs typeface="+mn-cs"/>
                        </a:rPr>
                        <a:t>Karakia </a:t>
                      </a:r>
                      <a:r>
                        <a:rPr lang="en-US" sz="3600" b="1" i="0" u="none" strike="noStrike" kern="1200" dirty="0" err="1">
                          <a:solidFill>
                            <a:schemeClr val="lt1"/>
                          </a:solidFill>
                          <a:effectLst/>
                          <a:latin typeface="+mn-lt"/>
                          <a:ea typeface="+mn-ea"/>
                          <a:cs typeface="+mn-cs"/>
                        </a:rPr>
                        <a:t>mō</a:t>
                      </a:r>
                      <a:r>
                        <a:rPr lang="en-US" sz="3600" b="1" i="0" u="none" strike="noStrike" kern="1200" dirty="0">
                          <a:solidFill>
                            <a:schemeClr val="lt1"/>
                          </a:solidFill>
                          <a:effectLst/>
                          <a:latin typeface="+mn-lt"/>
                          <a:ea typeface="+mn-ea"/>
                          <a:cs typeface="+mn-cs"/>
                        </a:rPr>
                        <a:t> </a:t>
                      </a:r>
                      <a:r>
                        <a:rPr lang="en-US" sz="3600" b="1" i="0" u="none" strike="noStrike" kern="1200" dirty="0" err="1">
                          <a:solidFill>
                            <a:schemeClr val="lt1"/>
                          </a:solidFill>
                          <a:effectLst/>
                          <a:latin typeface="+mn-lt"/>
                          <a:ea typeface="+mn-ea"/>
                          <a:cs typeface="+mn-cs"/>
                        </a:rPr>
                        <a:t>te</a:t>
                      </a:r>
                      <a:r>
                        <a:rPr lang="en-US" sz="3600" b="1" i="0" u="none" strike="noStrike" kern="1200" dirty="0">
                          <a:solidFill>
                            <a:schemeClr val="lt1"/>
                          </a:solidFill>
                          <a:effectLst/>
                          <a:latin typeface="+mn-lt"/>
                          <a:ea typeface="+mn-ea"/>
                          <a:cs typeface="+mn-cs"/>
                        </a:rPr>
                        <a:t> kai</a:t>
                      </a:r>
                    </a:p>
                    <a:p>
                      <a:endParaRPr lang="en-US" sz="1800" b="0" i="0" u="none" strike="noStrike" kern="1200" dirty="0">
                        <a:solidFill>
                          <a:schemeClr val="lt1"/>
                        </a:solidFill>
                        <a:effectLst/>
                        <a:latin typeface="+mn-lt"/>
                        <a:ea typeface="+mn-ea"/>
                        <a:cs typeface="+mn-cs"/>
                      </a:endParaRPr>
                    </a:p>
                    <a:p>
                      <a:r>
                        <a:rPr lang="en-US" sz="2800" b="0" i="0" u="none" strike="noStrike" kern="1200" dirty="0">
                          <a:solidFill>
                            <a:schemeClr val="lt1"/>
                          </a:solidFill>
                          <a:effectLst/>
                          <a:latin typeface="+mn-lt"/>
                          <a:ea typeface="+mn-ea"/>
                          <a:cs typeface="+mn-cs"/>
                        </a:rPr>
                        <a:t>E </a:t>
                      </a:r>
                      <a:r>
                        <a:rPr lang="en-US" sz="2800" b="0" i="0" u="none" strike="noStrike" kern="1200" dirty="0" err="1">
                          <a:solidFill>
                            <a:schemeClr val="lt1"/>
                          </a:solidFill>
                          <a:effectLst/>
                          <a:latin typeface="+mn-lt"/>
                          <a:ea typeface="+mn-ea"/>
                          <a:cs typeface="+mn-cs"/>
                        </a:rPr>
                        <a:t>te</a:t>
                      </a:r>
                      <a:r>
                        <a:rPr lang="en-US" sz="2800" b="0" i="0" u="none" strike="noStrike" kern="1200" dirty="0">
                          <a:solidFill>
                            <a:schemeClr val="lt1"/>
                          </a:solidFill>
                          <a:effectLst/>
                          <a:latin typeface="+mn-lt"/>
                          <a:ea typeface="+mn-ea"/>
                          <a:cs typeface="+mn-cs"/>
                        </a:rPr>
                        <a:t> atua</a:t>
                      </a:r>
                    </a:p>
                    <a:p>
                      <a:r>
                        <a:rPr lang="en-US" sz="2800" b="0" i="0" u="none" strike="noStrike" kern="1200" dirty="0" err="1">
                          <a:solidFill>
                            <a:schemeClr val="lt1"/>
                          </a:solidFill>
                          <a:effectLst/>
                          <a:latin typeface="+mn-lt"/>
                          <a:ea typeface="+mn-ea"/>
                          <a:cs typeface="+mn-cs"/>
                        </a:rPr>
                        <a:t>Whakapainga</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ēnei</a:t>
                      </a:r>
                      <a:r>
                        <a:rPr lang="en-US" sz="2800" b="0" i="0" u="none" strike="noStrike" kern="1200" dirty="0">
                          <a:solidFill>
                            <a:schemeClr val="lt1"/>
                          </a:solidFill>
                          <a:effectLst/>
                          <a:latin typeface="+mn-lt"/>
                          <a:ea typeface="+mn-ea"/>
                          <a:cs typeface="+mn-cs"/>
                        </a:rPr>
                        <a:t> kai</a:t>
                      </a:r>
                    </a:p>
                    <a:p>
                      <a:r>
                        <a:rPr lang="en-US" sz="2800" b="0" i="0" u="none" strike="noStrike" kern="1200" dirty="0" err="1">
                          <a:solidFill>
                            <a:schemeClr val="lt1"/>
                          </a:solidFill>
                          <a:effectLst/>
                          <a:latin typeface="+mn-lt"/>
                          <a:ea typeface="+mn-ea"/>
                          <a:cs typeface="+mn-cs"/>
                        </a:rPr>
                        <a:t>Hei</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oranga</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mō</a:t>
                      </a:r>
                      <a:r>
                        <a:rPr lang="en-US" sz="2800" b="0" i="0" u="none" strike="noStrike" kern="1200" dirty="0">
                          <a:solidFill>
                            <a:schemeClr val="lt1"/>
                          </a:solidFill>
                          <a:effectLst/>
                          <a:latin typeface="+mn-lt"/>
                          <a:ea typeface="+mn-ea"/>
                          <a:cs typeface="+mn-cs"/>
                        </a:rPr>
                        <a:t> o </a:t>
                      </a:r>
                      <a:r>
                        <a:rPr lang="en-US" sz="2800" b="0" i="0" u="none" strike="noStrike" kern="1200" dirty="0" err="1">
                          <a:solidFill>
                            <a:schemeClr val="lt1"/>
                          </a:solidFill>
                          <a:effectLst/>
                          <a:latin typeface="+mn-lt"/>
                          <a:ea typeface="+mn-ea"/>
                          <a:cs typeface="+mn-cs"/>
                        </a:rPr>
                        <a:t>mātou</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tinana</a:t>
                      </a:r>
                      <a:endParaRPr lang="en-US" sz="2800" b="0" i="0" u="none" strike="noStrike" kern="1200" dirty="0">
                        <a:solidFill>
                          <a:schemeClr val="lt1"/>
                        </a:solidFill>
                        <a:effectLst/>
                        <a:latin typeface="+mn-lt"/>
                        <a:ea typeface="+mn-ea"/>
                        <a:cs typeface="+mn-cs"/>
                      </a:endParaRPr>
                    </a:p>
                    <a:p>
                      <a:r>
                        <a:rPr lang="en-US" sz="2800" b="0" i="0" u="none" strike="noStrike" kern="1200" dirty="0" err="1">
                          <a:solidFill>
                            <a:schemeClr val="lt1"/>
                          </a:solidFill>
                          <a:effectLst/>
                          <a:latin typeface="+mn-lt"/>
                          <a:ea typeface="+mn-ea"/>
                          <a:cs typeface="+mn-cs"/>
                        </a:rPr>
                        <a:t>Whāngaia</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hoki</a:t>
                      </a:r>
                      <a:r>
                        <a:rPr lang="en-US" sz="2800" b="0" i="0" u="none" strike="noStrike" kern="1200" dirty="0">
                          <a:solidFill>
                            <a:schemeClr val="lt1"/>
                          </a:solidFill>
                          <a:effectLst/>
                          <a:latin typeface="+mn-lt"/>
                          <a:ea typeface="+mn-ea"/>
                          <a:cs typeface="+mn-cs"/>
                        </a:rPr>
                        <a:t> ō </a:t>
                      </a:r>
                      <a:r>
                        <a:rPr lang="en-US" sz="2800" b="0" i="0" u="none" strike="noStrike" kern="1200" dirty="0" err="1">
                          <a:solidFill>
                            <a:schemeClr val="lt1"/>
                          </a:solidFill>
                          <a:effectLst/>
                          <a:latin typeface="+mn-lt"/>
                          <a:ea typeface="+mn-ea"/>
                          <a:cs typeface="+mn-cs"/>
                        </a:rPr>
                        <a:t>mātou</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wairua</a:t>
                      </a:r>
                      <a:r>
                        <a:rPr lang="en-US" sz="2800" b="0" i="0" u="none" strike="noStrike" kern="1200" dirty="0">
                          <a:solidFill>
                            <a:schemeClr val="lt1"/>
                          </a:solidFill>
                          <a:effectLst/>
                          <a:latin typeface="+mn-lt"/>
                          <a:ea typeface="+mn-ea"/>
                          <a:cs typeface="+mn-cs"/>
                        </a:rPr>
                        <a:t> ki </a:t>
                      </a:r>
                      <a:r>
                        <a:rPr lang="en-US" sz="2800" b="0" i="0" u="none" strike="noStrike" kern="1200" dirty="0" err="1">
                          <a:solidFill>
                            <a:schemeClr val="lt1"/>
                          </a:solidFill>
                          <a:effectLst/>
                          <a:latin typeface="+mn-lt"/>
                          <a:ea typeface="+mn-ea"/>
                          <a:cs typeface="+mn-cs"/>
                        </a:rPr>
                        <a:t>te</a:t>
                      </a:r>
                      <a:r>
                        <a:rPr lang="en-US" sz="2800" b="0" i="0" u="none" strike="noStrike" kern="1200" dirty="0">
                          <a:solidFill>
                            <a:schemeClr val="lt1"/>
                          </a:solidFill>
                          <a:effectLst/>
                          <a:latin typeface="+mn-lt"/>
                          <a:ea typeface="+mn-ea"/>
                          <a:cs typeface="+mn-cs"/>
                        </a:rPr>
                        <a:t> taro o </a:t>
                      </a:r>
                      <a:r>
                        <a:rPr lang="en-US" sz="2800" b="0" i="0" u="none" strike="noStrike" kern="1200" dirty="0" err="1">
                          <a:solidFill>
                            <a:schemeClr val="lt1"/>
                          </a:solidFill>
                          <a:effectLst/>
                          <a:latin typeface="+mn-lt"/>
                          <a:ea typeface="+mn-ea"/>
                          <a:cs typeface="+mn-cs"/>
                        </a:rPr>
                        <a:t>te</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ora</a:t>
                      </a:r>
                      <a:endParaRPr lang="en-US" sz="2800" b="0" i="0" u="none" strike="noStrike" kern="1200" dirty="0">
                        <a:solidFill>
                          <a:schemeClr val="lt1"/>
                        </a:solidFill>
                        <a:effectLst/>
                        <a:latin typeface="+mn-lt"/>
                        <a:ea typeface="+mn-ea"/>
                        <a:cs typeface="+mn-cs"/>
                      </a:endParaRPr>
                    </a:p>
                    <a:p>
                      <a:r>
                        <a:rPr lang="en-US" sz="2800" b="0" i="0" u="none" strike="noStrike" kern="1200" dirty="0">
                          <a:solidFill>
                            <a:schemeClr val="lt1"/>
                          </a:solidFill>
                          <a:effectLst/>
                          <a:latin typeface="+mn-lt"/>
                          <a:ea typeface="+mn-ea"/>
                          <a:cs typeface="+mn-cs"/>
                        </a:rPr>
                        <a:t>Ko </a:t>
                      </a:r>
                      <a:r>
                        <a:rPr lang="en-US" sz="2800" b="0" i="0" u="none" strike="noStrike" kern="1200" dirty="0" err="1">
                          <a:solidFill>
                            <a:schemeClr val="lt1"/>
                          </a:solidFill>
                          <a:effectLst/>
                          <a:latin typeface="+mn-lt"/>
                          <a:ea typeface="+mn-ea"/>
                          <a:cs typeface="+mn-cs"/>
                        </a:rPr>
                        <a:t>ihu</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Karaiti</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tō</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mātou</a:t>
                      </a:r>
                      <a:r>
                        <a:rPr lang="en-US" sz="2800" b="0" i="0" u="none" strike="noStrike" kern="1200" dirty="0">
                          <a:solidFill>
                            <a:schemeClr val="lt1"/>
                          </a:solidFill>
                          <a:effectLst/>
                          <a:latin typeface="+mn-lt"/>
                          <a:ea typeface="+mn-ea"/>
                          <a:cs typeface="+mn-cs"/>
                        </a:rPr>
                        <a:t> Ariki</a:t>
                      </a:r>
                    </a:p>
                    <a:p>
                      <a:r>
                        <a:rPr lang="en-US" sz="2800" b="0" i="0" u="none" strike="noStrike" kern="1200" dirty="0">
                          <a:solidFill>
                            <a:schemeClr val="lt1"/>
                          </a:solidFill>
                          <a:effectLst/>
                          <a:latin typeface="+mn-lt"/>
                          <a:ea typeface="+mn-ea"/>
                          <a:cs typeface="+mn-cs"/>
                        </a:rPr>
                        <a:t>Ake </a:t>
                      </a:r>
                      <a:r>
                        <a:rPr lang="en-US" sz="2800" b="0" i="0" u="none" strike="noStrike" kern="1200" dirty="0" err="1">
                          <a:solidFill>
                            <a:schemeClr val="lt1"/>
                          </a:solidFill>
                          <a:effectLst/>
                          <a:latin typeface="+mn-lt"/>
                          <a:ea typeface="+mn-ea"/>
                          <a:cs typeface="+mn-cs"/>
                        </a:rPr>
                        <a:t>ake</a:t>
                      </a:r>
                      <a:r>
                        <a:rPr lang="en-US" sz="2800" b="0" i="0" u="none" strike="noStrike" kern="1200" dirty="0">
                          <a:solidFill>
                            <a:schemeClr val="lt1"/>
                          </a:solidFill>
                          <a:effectLst/>
                          <a:latin typeface="+mn-lt"/>
                          <a:ea typeface="+mn-ea"/>
                          <a:cs typeface="+mn-cs"/>
                        </a:rPr>
                        <a:t> </a:t>
                      </a:r>
                      <a:r>
                        <a:rPr lang="en-US" sz="2800" b="0" i="0" u="none" strike="noStrike" kern="1200" dirty="0" err="1">
                          <a:solidFill>
                            <a:schemeClr val="lt1"/>
                          </a:solidFill>
                          <a:effectLst/>
                          <a:latin typeface="+mn-lt"/>
                          <a:ea typeface="+mn-ea"/>
                          <a:cs typeface="+mn-cs"/>
                        </a:rPr>
                        <a:t>ake</a:t>
                      </a:r>
                      <a:r>
                        <a:rPr lang="en-US" sz="2800" b="0" i="0" u="none" strike="noStrike" kern="1200" dirty="0">
                          <a:solidFill>
                            <a:schemeClr val="lt1"/>
                          </a:solidFill>
                          <a:effectLst/>
                          <a:latin typeface="+mn-lt"/>
                          <a:ea typeface="+mn-ea"/>
                          <a:cs typeface="+mn-cs"/>
                        </a:rPr>
                        <a:t>, Amine</a:t>
                      </a:r>
                      <a:endParaRPr lang="en-NZ" sz="2800" b="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NZ" sz="2400" b="0" i="1" dirty="0"/>
                    </a:p>
                  </a:txBody>
                  <a:tcPr anchor="b">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77635313"/>
                  </a:ext>
                </a:extLst>
              </a:tr>
            </a:tbl>
          </a:graphicData>
        </a:graphic>
      </p:graphicFrame>
      <p:pic>
        <p:nvPicPr>
          <p:cNvPr id="5" name="Picture 4">
            <a:extLst>
              <a:ext uri="{FF2B5EF4-FFF2-40B4-BE49-F238E27FC236}">
                <a16:creationId xmlns:a16="http://schemas.microsoft.com/office/drawing/2014/main" id="{4B686C0C-3E0B-4102-8245-EF52A533282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819330" y="667657"/>
            <a:ext cx="5061359" cy="5061359"/>
          </a:xfrm>
          <a:prstGeom prst="ellipse">
            <a:avLst/>
          </a:prstGeom>
          <a:ln>
            <a:noFill/>
          </a:ln>
          <a:effectLst>
            <a:softEdge rad="112500"/>
          </a:effectLst>
        </p:spPr>
      </p:pic>
      <p:pic>
        <p:nvPicPr>
          <p:cNvPr id="12" name="Picture 11">
            <a:extLst>
              <a:ext uri="{FF2B5EF4-FFF2-40B4-BE49-F238E27FC236}">
                <a16:creationId xmlns:a16="http://schemas.microsoft.com/office/drawing/2014/main" id="{722F4A21-8FA9-4688-A5D4-8A80CC5EB66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28867" y="2695120"/>
            <a:ext cx="3344625" cy="3277733"/>
          </a:xfrm>
          <a:prstGeom prst="rect">
            <a:avLst/>
          </a:prstGeom>
        </p:spPr>
      </p:pic>
    </p:spTree>
    <p:extLst>
      <p:ext uri="{BB962C8B-B14F-4D97-AF65-F5344CB8AC3E}">
        <p14:creationId xmlns:p14="http://schemas.microsoft.com/office/powerpoint/2010/main" val="202676051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87730" y="268186"/>
            <a:ext cx="6324600" cy="690574"/>
          </a:xfrm>
          <a:prstGeom prst="rect">
            <a:avLst/>
          </a:prstGeom>
        </p:spPr>
        <p:txBody>
          <a:bodyPr vert="horz" wrap="square" lIns="0" tIns="13335" rIns="0" bIns="0" rtlCol="0">
            <a:spAutoFit/>
          </a:bodyPr>
          <a:lstStyle/>
          <a:p>
            <a:pPr marL="12700">
              <a:lnSpc>
                <a:spcPct val="100000"/>
              </a:lnSpc>
              <a:spcBef>
                <a:spcPts val="105"/>
              </a:spcBef>
            </a:pPr>
            <a:r>
              <a:rPr lang="mi-NZ" sz="4400" b="1" dirty="0">
                <a:solidFill>
                  <a:srgbClr val="009999"/>
                </a:solidFill>
                <a:latin typeface="Century Gothic" panose="020B0502020202020204" pitchFamily="34" charset="0"/>
                <a:cs typeface="Arial"/>
              </a:rPr>
              <a:t>Kaupapa Māori </a:t>
            </a:r>
            <a:r>
              <a:rPr lang="mi-NZ" sz="4400" b="1" dirty="0" err="1">
                <a:solidFill>
                  <a:srgbClr val="009999"/>
                </a:solidFill>
                <a:latin typeface="Century Gothic" panose="020B0502020202020204" pitchFamily="34" charset="0"/>
                <a:cs typeface="Arial"/>
              </a:rPr>
              <a:t>Theory</a:t>
            </a:r>
            <a:endParaRPr sz="4400" b="1" dirty="0">
              <a:solidFill>
                <a:srgbClr val="009999"/>
              </a:solidFill>
              <a:latin typeface="Century Gothic" panose="020B0502020202020204" pitchFamily="34" charset="0"/>
              <a:cs typeface="Arial"/>
            </a:endParaRPr>
          </a:p>
        </p:txBody>
      </p:sp>
      <p:sp>
        <p:nvSpPr>
          <p:cNvPr id="10" name="object 5">
            <a:extLst>
              <a:ext uri="{FF2B5EF4-FFF2-40B4-BE49-F238E27FC236}">
                <a16:creationId xmlns:a16="http://schemas.microsoft.com/office/drawing/2014/main" id="{3B1DC055-8D19-4677-A68E-64329BFA55EF}"/>
              </a:ext>
            </a:extLst>
          </p:cNvPr>
          <p:cNvSpPr txBox="1"/>
          <p:nvPr/>
        </p:nvSpPr>
        <p:spPr>
          <a:xfrm>
            <a:off x="1002030" y="1242498"/>
            <a:ext cx="9391231" cy="6345327"/>
          </a:xfrm>
          <a:prstGeom prst="rect">
            <a:avLst/>
          </a:prstGeom>
        </p:spPr>
        <p:txBody>
          <a:bodyPr vert="horz" wrap="square" lIns="0" tIns="12700" rIns="0" bIns="0" rtlCol="0">
            <a:spAutoFit/>
          </a:bodyPr>
          <a:lstStyle/>
          <a:p>
            <a:pPr marL="355600" indent="-342900">
              <a:spcBef>
                <a:spcPts val="100"/>
              </a:spcBef>
              <a:buFont typeface="Arial" panose="020B0604020202020204" pitchFamily="34" charset="0"/>
              <a:buChar char="•"/>
            </a:pPr>
            <a:r>
              <a:rPr lang="mi-NZ" sz="2400" spc="10" dirty="0">
                <a:latin typeface="Century Gothic" panose="020B0502020202020204" pitchFamily="34" charset="0"/>
                <a:cs typeface="Arial"/>
              </a:rPr>
              <a:t>Learning </a:t>
            </a:r>
            <a:r>
              <a:rPr lang="mi-NZ" sz="2400" spc="10" dirty="0" err="1">
                <a:latin typeface="Century Gothic" panose="020B0502020202020204" pitchFamily="34" charset="0"/>
                <a:cs typeface="Arial"/>
              </a:rPr>
              <a:t>has</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always</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been</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valued</a:t>
            </a:r>
            <a:r>
              <a:rPr lang="mi-NZ" sz="2400" spc="10" dirty="0">
                <a:latin typeface="Century Gothic" panose="020B0502020202020204" pitchFamily="34" charset="0"/>
                <a:cs typeface="Arial"/>
              </a:rPr>
              <a:t> and </a:t>
            </a:r>
            <a:r>
              <a:rPr lang="mi-NZ" sz="2400" spc="10" dirty="0" err="1">
                <a:latin typeface="Century Gothic" panose="020B0502020202020204" pitchFamily="34" charset="0"/>
                <a:cs typeface="Arial"/>
              </a:rPr>
              <a:t>important</a:t>
            </a: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a:latin typeface="Century Gothic" panose="020B0502020202020204" pitchFamily="34" charset="0"/>
                <a:cs typeface="Arial"/>
              </a:rPr>
              <a:t>Pakiwaitara/pūrākau (</a:t>
            </a:r>
            <a:r>
              <a:rPr lang="mi-NZ" sz="2400" spc="10" dirty="0" err="1">
                <a:latin typeface="Century Gothic" panose="020B0502020202020204" pitchFamily="34" charset="0"/>
                <a:cs typeface="Arial"/>
              </a:rPr>
              <a:t>oral</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story</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telling</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method</a:t>
            </a:r>
            <a:r>
              <a:rPr lang="mi-NZ" sz="2400" spc="10" dirty="0">
                <a:latin typeface="Century Gothic" panose="020B0502020202020204" pitchFamily="34" charset="0"/>
                <a:cs typeface="Arial"/>
              </a:rPr>
              <a:t> of </a:t>
            </a:r>
            <a:r>
              <a:rPr lang="mi-NZ" sz="2400" spc="10" dirty="0" err="1">
                <a:latin typeface="Century Gothic" panose="020B0502020202020204" pitchFamily="34" charset="0"/>
                <a:cs typeface="Arial"/>
              </a:rPr>
              <a:t>knowledge</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transmission</a:t>
            </a: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err="1">
                <a:latin typeface="Century Gothic" panose="020B0502020202020204" pitchFamily="34" charset="0"/>
                <a:cs typeface="Arial"/>
              </a:rPr>
              <a:t>Importance</a:t>
            </a:r>
            <a:r>
              <a:rPr lang="mi-NZ" sz="2400" spc="10" dirty="0">
                <a:latin typeface="Century Gothic" panose="020B0502020202020204" pitchFamily="34" charset="0"/>
                <a:cs typeface="Arial"/>
              </a:rPr>
              <a:t> of </a:t>
            </a:r>
            <a:r>
              <a:rPr lang="mi-NZ" sz="2400" spc="10" dirty="0" err="1">
                <a:latin typeface="Century Gothic" panose="020B0502020202020204" pitchFamily="34" charset="0"/>
                <a:cs typeface="Arial"/>
              </a:rPr>
              <a:t>direct</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experiences</a:t>
            </a: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err="1">
                <a:latin typeface="Century Gothic" panose="020B0502020202020204" pitchFamily="34" charset="0"/>
                <a:cs typeface="Arial"/>
              </a:rPr>
              <a:t>Knowledge</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regarded</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as</a:t>
            </a:r>
            <a:r>
              <a:rPr lang="mi-NZ" sz="2400" spc="10" dirty="0">
                <a:latin typeface="Century Gothic" panose="020B0502020202020204" pitchFamily="34" charset="0"/>
                <a:cs typeface="Arial"/>
              </a:rPr>
              <a:t> “taonga” </a:t>
            </a:r>
            <a:r>
              <a:rPr lang="mi-NZ" sz="2400" spc="10" dirty="0" err="1">
                <a:latin typeface="Century Gothic" panose="020B0502020202020204" pitchFamily="34" charset="0"/>
                <a:cs typeface="Arial"/>
              </a:rPr>
              <a:t>adds</a:t>
            </a:r>
            <a:r>
              <a:rPr lang="mi-NZ" sz="2400" spc="10" dirty="0">
                <a:latin typeface="Century Gothic" panose="020B0502020202020204" pitchFamily="34" charset="0"/>
                <a:cs typeface="Arial"/>
              </a:rPr>
              <a:t> to </a:t>
            </a:r>
            <a:r>
              <a:rPr lang="mi-NZ" sz="2400" spc="10" dirty="0" err="1">
                <a:latin typeface="Century Gothic" panose="020B0502020202020204" pitchFamily="34" charset="0"/>
                <a:cs typeface="Arial"/>
              </a:rPr>
              <a:t>your</a:t>
            </a:r>
            <a:r>
              <a:rPr lang="mi-NZ" sz="2400" spc="10" dirty="0">
                <a:latin typeface="Century Gothic" panose="020B0502020202020204" pitchFamily="34" charset="0"/>
                <a:cs typeface="Arial"/>
              </a:rPr>
              <a:t> mana</a:t>
            </a: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err="1">
                <a:latin typeface="Century Gothic" panose="020B0502020202020204" pitchFamily="34" charset="0"/>
                <a:cs typeface="Arial"/>
              </a:rPr>
              <a:t>Responsiblity</a:t>
            </a:r>
            <a:r>
              <a:rPr lang="mi-NZ" sz="2400" spc="10" dirty="0">
                <a:latin typeface="Century Gothic" panose="020B0502020202020204" pitchFamily="34" charset="0"/>
                <a:cs typeface="Arial"/>
              </a:rPr>
              <a:t> to </a:t>
            </a:r>
            <a:r>
              <a:rPr lang="mi-NZ" sz="2400" spc="10" dirty="0" err="1">
                <a:latin typeface="Century Gothic" panose="020B0502020202020204" pitchFamily="34" charset="0"/>
                <a:cs typeface="Arial"/>
              </a:rPr>
              <a:t>the</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collective</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not</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personal</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gain</a:t>
            </a: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err="1">
                <a:latin typeface="Century Gothic" panose="020B0502020202020204" pitchFamily="34" charset="0"/>
                <a:cs typeface="Arial"/>
              </a:rPr>
              <a:t>What</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colonisation</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has</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meant</a:t>
            </a:r>
            <a:r>
              <a:rPr lang="mi-NZ" sz="2400" spc="10" dirty="0">
                <a:latin typeface="Century Gothic" panose="020B0502020202020204" pitchFamily="34" charset="0"/>
                <a:cs typeface="Arial"/>
              </a:rPr>
              <a:t> for Māori</a:t>
            </a:r>
          </a:p>
          <a:p>
            <a:pPr marL="355600" indent="-342900">
              <a:spcBef>
                <a:spcPts val="100"/>
              </a:spcBef>
              <a:buFont typeface="Arial" panose="020B0604020202020204" pitchFamily="34" charset="0"/>
              <a:buChar char="•"/>
            </a:pPr>
            <a:endParaRPr lang="mi-NZ" sz="2400" spc="10" dirty="0">
              <a:latin typeface="Century Gothic" panose="020B0502020202020204" pitchFamily="34" charset="0"/>
              <a:cs typeface="Arial"/>
            </a:endParaRPr>
          </a:p>
          <a:p>
            <a:pPr marL="355600" indent="-342900">
              <a:spcBef>
                <a:spcPts val="100"/>
              </a:spcBef>
              <a:buFont typeface="Arial" panose="020B0604020202020204" pitchFamily="34" charset="0"/>
              <a:buChar char="•"/>
            </a:pPr>
            <a:r>
              <a:rPr lang="mi-NZ" sz="2400" spc="10" dirty="0" err="1">
                <a:latin typeface="Century Gothic" panose="020B0502020202020204" pitchFamily="34" charset="0"/>
                <a:cs typeface="Arial"/>
              </a:rPr>
              <a:t>Transmission</a:t>
            </a:r>
            <a:r>
              <a:rPr lang="mi-NZ" sz="2400" spc="10" dirty="0">
                <a:latin typeface="Century Gothic" panose="020B0502020202020204" pitchFamily="34" charset="0"/>
                <a:cs typeface="Arial"/>
              </a:rPr>
              <a:t> of </a:t>
            </a:r>
            <a:r>
              <a:rPr lang="mi-NZ" sz="2400" spc="10" dirty="0" err="1">
                <a:latin typeface="Century Gothic" panose="020B0502020202020204" pitchFamily="34" charset="0"/>
                <a:cs typeface="Arial"/>
              </a:rPr>
              <a:t>information</a:t>
            </a:r>
            <a:r>
              <a:rPr lang="mi-NZ" sz="2400" spc="10" dirty="0">
                <a:latin typeface="Century Gothic" panose="020B0502020202020204" pitchFamily="34" charset="0"/>
                <a:cs typeface="Arial"/>
              </a:rPr>
              <a:t>                (</a:t>
            </a:r>
            <a:r>
              <a:rPr lang="mi-NZ" sz="2400" spc="10" dirty="0" err="1">
                <a:latin typeface="Century Gothic" panose="020B0502020202020204" pitchFamily="34" charset="0"/>
                <a:cs typeface="Arial"/>
              </a:rPr>
              <a:t>Rameka</a:t>
            </a:r>
            <a:r>
              <a:rPr lang="mi-NZ" sz="2400" spc="10" dirty="0">
                <a:latin typeface="Century Gothic" panose="020B0502020202020204" pitchFamily="34" charset="0"/>
                <a:cs typeface="Arial"/>
              </a:rPr>
              <a:t>, 2021)</a:t>
            </a:r>
            <a:endParaRPr lang="mi-NZ" sz="2100" i="1" spc="10" dirty="0">
              <a:solidFill>
                <a:schemeClr val="tx2">
                  <a:lumMod val="75000"/>
                </a:schemeClr>
              </a:solidFill>
              <a:latin typeface="Century Gothic" panose="020B0502020202020204" pitchFamily="34" charset="0"/>
              <a:cs typeface="Arial"/>
            </a:endParaRPr>
          </a:p>
          <a:p>
            <a:pPr marL="355600" indent="-342900">
              <a:lnSpc>
                <a:spcPct val="100000"/>
              </a:lnSpc>
              <a:spcBef>
                <a:spcPts val="100"/>
              </a:spcBef>
              <a:buFont typeface="Arial" panose="020B0604020202020204" pitchFamily="34" charset="0"/>
              <a:buChar char="•"/>
            </a:pPr>
            <a:endParaRPr lang="mi-NZ" sz="2100" i="1" spc="10" dirty="0">
              <a:solidFill>
                <a:schemeClr val="tx2">
                  <a:lumMod val="75000"/>
                </a:schemeClr>
              </a:solidFill>
              <a:latin typeface="Century Gothic" panose="020B0502020202020204" pitchFamily="34" charset="0"/>
              <a:cs typeface="Arial"/>
            </a:endParaRPr>
          </a:p>
          <a:p>
            <a:pPr marL="12700">
              <a:lnSpc>
                <a:spcPct val="100000"/>
              </a:lnSpc>
              <a:spcBef>
                <a:spcPts val="100"/>
              </a:spcBef>
            </a:pPr>
            <a:endParaRPr lang="mi-NZ" sz="2100" i="1" spc="10" dirty="0">
              <a:solidFill>
                <a:schemeClr val="tx2">
                  <a:lumMod val="75000"/>
                </a:schemeClr>
              </a:solidFill>
              <a:latin typeface="Century Gothic" panose="020B0502020202020204" pitchFamily="34" charset="0"/>
              <a:cs typeface="Arial"/>
            </a:endParaRPr>
          </a:p>
          <a:p>
            <a:pPr marL="12700">
              <a:lnSpc>
                <a:spcPct val="100000"/>
              </a:lnSpc>
              <a:spcBef>
                <a:spcPts val="100"/>
              </a:spcBef>
            </a:pPr>
            <a:endParaRPr sz="2100" i="1" dirty="0">
              <a:solidFill>
                <a:schemeClr val="tx2">
                  <a:lumMod val="75000"/>
                </a:schemeClr>
              </a:solidFill>
              <a:latin typeface="Century Gothic" panose="020B0502020202020204" pitchFamily="34" charset="0"/>
              <a:cs typeface="Arial"/>
            </a:endParaRPr>
          </a:p>
        </p:txBody>
      </p:sp>
      <p:pic>
        <p:nvPicPr>
          <p:cNvPr id="18" name="Picture 17" descr="A picture containing text, window&#10;&#10;Description automatically generated">
            <a:extLst>
              <a:ext uri="{FF2B5EF4-FFF2-40B4-BE49-F238E27FC236}">
                <a16:creationId xmlns:a16="http://schemas.microsoft.com/office/drawing/2014/main" id="{A718FA75-3E2D-45B7-BE7D-8179202457F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965" r="6467"/>
          <a:stretch/>
        </p:blipFill>
        <p:spPr>
          <a:xfrm rot="16200000">
            <a:off x="7915313" y="2470174"/>
            <a:ext cx="6873551" cy="1917652"/>
          </a:xfrm>
          <a:prstGeom prst="rect">
            <a:avLst/>
          </a:prstGeom>
        </p:spPr>
      </p:pic>
    </p:spTree>
    <p:extLst>
      <p:ext uri="{BB962C8B-B14F-4D97-AF65-F5344CB8AC3E}">
        <p14:creationId xmlns:p14="http://schemas.microsoft.com/office/powerpoint/2010/main" val="226530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14" descr="Bronfenbrenner's Ecological Systems Theory">
            <a:extLst>
              <a:ext uri="{FF2B5EF4-FFF2-40B4-BE49-F238E27FC236}">
                <a16:creationId xmlns:a16="http://schemas.microsoft.com/office/drawing/2014/main" id="{D8C43855-B259-4A25-9CD3-BA10F22C15FC}"/>
              </a:ext>
            </a:extLst>
          </p:cNvPr>
          <p:cNvSpPr>
            <a:spLocks noChangeAspect="1" noChangeArrowheads="1"/>
          </p:cNvSpPr>
          <p:nvPr/>
        </p:nvSpPr>
        <p:spPr bwMode="auto">
          <a:xfrm>
            <a:off x="3081338" y="371475"/>
            <a:ext cx="6029325" cy="611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mi-NZ"/>
          </a:p>
        </p:txBody>
      </p:sp>
      <p:sp>
        <p:nvSpPr>
          <p:cNvPr id="4" name="object 4"/>
          <p:cNvSpPr txBox="1"/>
          <p:nvPr/>
        </p:nvSpPr>
        <p:spPr>
          <a:xfrm>
            <a:off x="800100" y="371475"/>
            <a:ext cx="10248900" cy="1577996"/>
          </a:xfrm>
          <a:prstGeom prst="rect">
            <a:avLst/>
          </a:prstGeom>
        </p:spPr>
        <p:txBody>
          <a:bodyPr vert="horz" wrap="square" lIns="0" tIns="13335" rIns="0" bIns="0" rtlCol="0">
            <a:spAutoFit/>
          </a:bodyPr>
          <a:lstStyle/>
          <a:p>
            <a:pPr marL="12700">
              <a:lnSpc>
                <a:spcPct val="100000"/>
              </a:lnSpc>
              <a:spcBef>
                <a:spcPts val="105"/>
              </a:spcBef>
            </a:pPr>
            <a:r>
              <a:rPr lang="mi-NZ" sz="4400" b="1" dirty="0" err="1">
                <a:solidFill>
                  <a:srgbClr val="009999"/>
                </a:solidFill>
                <a:latin typeface="Century Gothic" panose="020B0502020202020204" pitchFamily="34" charset="0"/>
                <a:cs typeface="Arial"/>
              </a:rPr>
              <a:t>Exploring</a:t>
            </a:r>
            <a:r>
              <a:rPr lang="mi-NZ" sz="4400" b="1" dirty="0">
                <a:solidFill>
                  <a:srgbClr val="009999"/>
                </a:solidFill>
                <a:latin typeface="Century Gothic" panose="020B0502020202020204" pitchFamily="34" charset="0"/>
                <a:cs typeface="Arial"/>
              </a:rPr>
              <a:t> Māori Kaupapa </a:t>
            </a:r>
            <a:r>
              <a:rPr lang="mi-NZ" sz="4400" b="1" dirty="0" err="1">
                <a:solidFill>
                  <a:srgbClr val="009999"/>
                </a:solidFill>
                <a:latin typeface="Century Gothic" panose="020B0502020202020204" pitchFamily="34" charset="0"/>
                <a:cs typeface="Arial"/>
              </a:rPr>
              <a:t>Theory</a:t>
            </a:r>
            <a:endParaRPr lang="mi-NZ" sz="4400" b="1" dirty="0">
              <a:solidFill>
                <a:srgbClr val="009999"/>
              </a:solidFill>
              <a:latin typeface="Century Gothic" panose="020B0502020202020204" pitchFamily="34" charset="0"/>
              <a:cs typeface="Arial"/>
            </a:endParaRPr>
          </a:p>
          <a:p>
            <a:pPr marL="12700">
              <a:lnSpc>
                <a:spcPct val="100000"/>
              </a:lnSpc>
              <a:spcBef>
                <a:spcPts val="105"/>
              </a:spcBef>
            </a:pPr>
            <a:endParaRPr lang="mi-NZ" sz="2800" dirty="0">
              <a:latin typeface="Century Gothic" panose="020B0502020202020204" pitchFamily="34" charset="0"/>
              <a:cs typeface="Arial"/>
            </a:endParaRPr>
          </a:p>
          <a:p>
            <a:pPr marL="12700">
              <a:lnSpc>
                <a:spcPct val="100000"/>
              </a:lnSpc>
              <a:spcBef>
                <a:spcPts val="105"/>
              </a:spcBef>
            </a:pPr>
            <a:r>
              <a:rPr lang="mi-NZ" sz="2800" dirty="0" err="1">
                <a:latin typeface="Century Gothic" panose="020B0502020202020204" pitchFamily="34" charset="0"/>
                <a:cs typeface="Arial"/>
              </a:rPr>
              <a:t>Read</a:t>
            </a:r>
            <a:r>
              <a:rPr lang="mi-NZ" sz="2800" dirty="0">
                <a:latin typeface="Century Gothic" panose="020B0502020202020204" pitchFamily="34" charset="0"/>
                <a:cs typeface="Arial"/>
              </a:rPr>
              <a:t> </a:t>
            </a:r>
            <a:r>
              <a:rPr lang="mi-NZ" sz="2800" dirty="0" err="1">
                <a:latin typeface="Century Gothic" panose="020B0502020202020204" pitchFamily="34" charset="0"/>
                <a:cs typeface="Arial"/>
              </a:rPr>
              <a:t>page</a:t>
            </a:r>
            <a:r>
              <a:rPr lang="mi-NZ" sz="2800" dirty="0">
                <a:latin typeface="Century Gothic" panose="020B0502020202020204" pitchFamily="34" charset="0"/>
                <a:cs typeface="Arial"/>
              </a:rPr>
              <a:t> 61 Te Whāriki</a:t>
            </a:r>
            <a:endParaRPr sz="2800" dirty="0">
              <a:latin typeface="Century Gothic" panose="020B0502020202020204" pitchFamily="34" charset="0"/>
              <a:cs typeface="Arial"/>
            </a:endParaRPr>
          </a:p>
        </p:txBody>
      </p:sp>
      <p:sp>
        <p:nvSpPr>
          <p:cNvPr id="7" name="object 5">
            <a:extLst>
              <a:ext uri="{FF2B5EF4-FFF2-40B4-BE49-F238E27FC236}">
                <a16:creationId xmlns:a16="http://schemas.microsoft.com/office/drawing/2014/main" id="{8A684978-ACB2-4E21-9AE3-47DCA0E7DD2A}"/>
              </a:ext>
            </a:extLst>
          </p:cNvPr>
          <p:cNvSpPr txBox="1"/>
          <p:nvPr/>
        </p:nvSpPr>
        <p:spPr>
          <a:xfrm>
            <a:off x="901182" y="2738105"/>
            <a:ext cx="9391231" cy="2959785"/>
          </a:xfrm>
          <a:prstGeom prst="rect">
            <a:avLst/>
          </a:prstGeom>
        </p:spPr>
        <p:txBody>
          <a:bodyPr vert="horz" wrap="square" lIns="0" tIns="12700" rIns="0" bIns="0" rtlCol="0">
            <a:spAutoFit/>
          </a:bodyPr>
          <a:lstStyle/>
          <a:p>
            <a:pPr marL="12700">
              <a:lnSpc>
                <a:spcPct val="200000"/>
              </a:lnSpc>
              <a:spcBef>
                <a:spcPts val="100"/>
              </a:spcBef>
            </a:pPr>
            <a:r>
              <a:rPr lang="mi-NZ" sz="2800" spc="10" dirty="0">
                <a:latin typeface="Century Gothic" panose="020B0502020202020204" pitchFamily="34" charset="0"/>
                <a:cs typeface="Arial"/>
              </a:rPr>
              <a:t>Tuakana Teina/ako</a:t>
            </a:r>
          </a:p>
          <a:p>
            <a:pPr marL="12700">
              <a:lnSpc>
                <a:spcPct val="200000"/>
              </a:lnSpc>
              <a:spcBef>
                <a:spcPts val="100"/>
              </a:spcBef>
            </a:pPr>
            <a:r>
              <a:rPr lang="mi-NZ" sz="2800" b="1" spc="10" dirty="0">
                <a:latin typeface="Century Gothic" panose="020B0502020202020204" pitchFamily="34" charset="0"/>
                <a:cs typeface="Arial"/>
              </a:rPr>
              <a:t>Te Whare Tapa Whā – </a:t>
            </a:r>
            <a:r>
              <a:rPr lang="mi-NZ" sz="2800" spc="10" dirty="0" err="1">
                <a:latin typeface="Century Gothic" panose="020B0502020202020204" pitchFamily="34" charset="0"/>
                <a:cs typeface="Arial"/>
              </a:rPr>
              <a:t>Mason</a:t>
            </a:r>
            <a:r>
              <a:rPr lang="mi-NZ" sz="2800" spc="10" dirty="0">
                <a:latin typeface="Century Gothic" panose="020B0502020202020204" pitchFamily="34" charset="0"/>
                <a:cs typeface="Arial"/>
              </a:rPr>
              <a:t> </a:t>
            </a:r>
            <a:r>
              <a:rPr lang="mi-NZ" sz="2800" spc="10" dirty="0" err="1">
                <a:latin typeface="Century Gothic" panose="020B0502020202020204" pitchFamily="34" charset="0"/>
                <a:cs typeface="Arial"/>
              </a:rPr>
              <a:t>Drurie</a:t>
            </a:r>
            <a:endParaRPr lang="mi-NZ" sz="2800" spc="10" dirty="0">
              <a:latin typeface="Century Gothic" panose="020B0502020202020204" pitchFamily="34" charset="0"/>
              <a:cs typeface="Arial"/>
            </a:endParaRPr>
          </a:p>
          <a:p>
            <a:pPr marL="12700">
              <a:lnSpc>
                <a:spcPct val="200000"/>
              </a:lnSpc>
              <a:spcBef>
                <a:spcPts val="100"/>
              </a:spcBef>
            </a:pPr>
            <a:r>
              <a:rPr lang="mi-NZ" sz="2800" b="1" spc="10" dirty="0">
                <a:latin typeface="Century Gothic" panose="020B0502020202020204" pitchFamily="34" charset="0"/>
                <a:cs typeface="Arial"/>
              </a:rPr>
              <a:t>Te Wheke – </a:t>
            </a:r>
            <a:r>
              <a:rPr lang="mi-NZ" sz="2800" spc="10" dirty="0" err="1">
                <a:latin typeface="Century Gothic" panose="020B0502020202020204" pitchFamily="34" charset="0"/>
                <a:cs typeface="Arial"/>
              </a:rPr>
              <a:t>Rose</a:t>
            </a:r>
            <a:r>
              <a:rPr lang="mi-NZ" sz="2800" spc="10" dirty="0">
                <a:latin typeface="Century Gothic" panose="020B0502020202020204" pitchFamily="34" charset="0"/>
                <a:cs typeface="Arial"/>
              </a:rPr>
              <a:t> Pere</a:t>
            </a:r>
          </a:p>
          <a:p>
            <a:pPr marL="12700">
              <a:lnSpc>
                <a:spcPct val="100000"/>
              </a:lnSpc>
              <a:spcBef>
                <a:spcPts val="100"/>
              </a:spcBef>
            </a:pPr>
            <a:endParaRPr sz="2100" i="1" dirty="0">
              <a:solidFill>
                <a:schemeClr val="tx2">
                  <a:lumMod val="75000"/>
                </a:schemeClr>
              </a:solidFill>
              <a:latin typeface="Century Gothic" panose="020B0502020202020204" pitchFamily="34" charset="0"/>
              <a:cs typeface="Arial"/>
            </a:endParaRPr>
          </a:p>
        </p:txBody>
      </p:sp>
    </p:spTree>
    <p:extLst>
      <p:ext uri="{BB962C8B-B14F-4D97-AF65-F5344CB8AC3E}">
        <p14:creationId xmlns:p14="http://schemas.microsoft.com/office/powerpoint/2010/main" val="218347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9F55E-58A8-4F1B-A55E-A255BC5EA2B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0468" y="0"/>
            <a:ext cx="10351064" cy="6858000"/>
          </a:xfrm>
          <a:prstGeom prst="rect">
            <a:avLst/>
          </a:prstGeom>
        </p:spPr>
      </p:pic>
    </p:spTree>
    <p:extLst>
      <p:ext uri="{BB962C8B-B14F-4D97-AF65-F5344CB8AC3E}">
        <p14:creationId xmlns:p14="http://schemas.microsoft.com/office/powerpoint/2010/main" val="1291744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806" y="427085"/>
            <a:ext cx="1751584" cy="566822"/>
          </a:xfrm>
          <a:prstGeom prst="rect">
            <a:avLst/>
          </a:prstGeom>
        </p:spPr>
        <p:txBody>
          <a:bodyPr vert="horz" wrap="square" lIns="0" tIns="12700" rIns="0" bIns="0" rtlCol="0">
            <a:spAutoFit/>
          </a:bodyPr>
          <a:lstStyle/>
          <a:p>
            <a:pPr marL="12700">
              <a:lnSpc>
                <a:spcPct val="100000"/>
              </a:lnSpc>
              <a:spcBef>
                <a:spcPts val="100"/>
              </a:spcBef>
            </a:pPr>
            <a:r>
              <a:rPr b="1" spc="-140" dirty="0">
                <a:solidFill>
                  <a:srgbClr val="708948"/>
                </a:solidFill>
                <a:latin typeface="Century Gothic" panose="020B0502020202020204" pitchFamily="34" charset="0"/>
              </a:rPr>
              <a:t>W</a:t>
            </a:r>
            <a:r>
              <a:rPr b="1" spc="-70" dirty="0">
                <a:solidFill>
                  <a:srgbClr val="708948"/>
                </a:solidFill>
                <a:latin typeface="Century Gothic" panose="020B0502020202020204" pitchFamily="34" charset="0"/>
              </a:rPr>
              <a:t>a</a:t>
            </a:r>
            <a:r>
              <a:rPr b="1" spc="25" dirty="0">
                <a:solidFill>
                  <a:srgbClr val="708948"/>
                </a:solidFill>
                <a:latin typeface="Century Gothic" panose="020B0502020202020204" pitchFamily="34" charset="0"/>
              </a:rPr>
              <a:t>i</a:t>
            </a:r>
            <a:r>
              <a:rPr b="1" spc="5" dirty="0">
                <a:solidFill>
                  <a:srgbClr val="708948"/>
                </a:solidFill>
                <a:latin typeface="Century Gothic" panose="020B0502020202020204" pitchFamily="34" charset="0"/>
              </a:rPr>
              <a:t>a</a:t>
            </a:r>
            <a:r>
              <a:rPr b="1" spc="130" dirty="0">
                <a:solidFill>
                  <a:srgbClr val="708948"/>
                </a:solidFill>
                <a:latin typeface="Century Gothic" panose="020B0502020202020204" pitchFamily="34" charset="0"/>
              </a:rPr>
              <a:t>ta</a:t>
            </a:r>
          </a:p>
        </p:txBody>
      </p:sp>
      <p:sp>
        <p:nvSpPr>
          <p:cNvPr id="3" name="object 3"/>
          <p:cNvSpPr txBox="1"/>
          <p:nvPr/>
        </p:nvSpPr>
        <p:spPr>
          <a:xfrm>
            <a:off x="606806" y="1240365"/>
            <a:ext cx="7531354" cy="5617563"/>
          </a:xfrm>
          <a:prstGeom prst="rect">
            <a:avLst/>
          </a:prstGeom>
        </p:spPr>
        <p:txBody>
          <a:bodyPr vert="horz" wrap="square" lIns="0" tIns="142875" rIns="0" bIns="0" rtlCol="0">
            <a:spAutoFit/>
          </a:bodyPr>
          <a:lstStyle/>
          <a:p>
            <a:pPr marL="12700">
              <a:lnSpc>
                <a:spcPct val="100000"/>
              </a:lnSpc>
              <a:spcBef>
                <a:spcPts val="1125"/>
              </a:spcBef>
            </a:pPr>
            <a:r>
              <a:rPr lang="en-NZ" sz="2400" spc="-150" dirty="0">
                <a:latin typeface="Century Gothic" panose="020B0502020202020204" pitchFamily="34" charset="0"/>
                <a:cs typeface="Arial"/>
              </a:rPr>
              <a:t>Hutia te </a:t>
            </a:r>
            <a:r>
              <a:rPr lang="en-NZ" sz="2400" spc="-150" dirty="0" err="1">
                <a:latin typeface="Century Gothic" panose="020B0502020202020204" pitchFamily="34" charset="0"/>
                <a:cs typeface="Arial"/>
              </a:rPr>
              <a:t>rito</a:t>
            </a:r>
            <a:r>
              <a:rPr lang="en-NZ" sz="2400" spc="-150" dirty="0">
                <a:latin typeface="Century Gothic" panose="020B0502020202020204" pitchFamily="34" charset="0"/>
                <a:cs typeface="Arial"/>
              </a:rPr>
              <a:t> o te harakeke</a:t>
            </a:r>
          </a:p>
          <a:p>
            <a:pPr marL="12700">
              <a:lnSpc>
                <a:spcPct val="100000"/>
              </a:lnSpc>
              <a:spcBef>
                <a:spcPts val="1125"/>
              </a:spcBef>
            </a:pPr>
            <a:r>
              <a:rPr lang="en-NZ" sz="2400" spc="-150" dirty="0">
                <a:latin typeface="Century Gothic" panose="020B0502020202020204" pitchFamily="34" charset="0"/>
                <a:cs typeface="Arial"/>
              </a:rPr>
              <a:t>Kei </a:t>
            </a:r>
            <a:r>
              <a:rPr lang="en-NZ" sz="2400" spc="-150" dirty="0" err="1">
                <a:latin typeface="Century Gothic" panose="020B0502020202020204" pitchFamily="34" charset="0"/>
                <a:cs typeface="Arial"/>
              </a:rPr>
              <a:t>hea</a:t>
            </a:r>
            <a:r>
              <a:rPr lang="en-NZ" sz="2400" spc="-150" dirty="0">
                <a:latin typeface="Century Gothic" panose="020B0502020202020204" pitchFamily="34" charset="0"/>
                <a:cs typeface="Arial"/>
              </a:rPr>
              <a:t> te </a:t>
            </a:r>
            <a:r>
              <a:rPr lang="en-NZ" sz="2400" spc="-150" dirty="0" err="1">
                <a:latin typeface="Century Gothic" panose="020B0502020202020204" pitchFamily="34" charset="0"/>
                <a:cs typeface="Arial"/>
              </a:rPr>
              <a:t>kōmako</a:t>
            </a:r>
            <a:r>
              <a:rPr lang="en-NZ" sz="2400" spc="-150" dirty="0">
                <a:latin typeface="Century Gothic" panose="020B0502020202020204" pitchFamily="34" charset="0"/>
                <a:cs typeface="Arial"/>
              </a:rPr>
              <a:t> e </a:t>
            </a:r>
            <a:r>
              <a:rPr lang="en-NZ" sz="2400" spc="-150" dirty="0" err="1">
                <a:latin typeface="Century Gothic" panose="020B0502020202020204" pitchFamily="34" charset="0"/>
                <a:cs typeface="Arial"/>
              </a:rPr>
              <a:t>kō</a:t>
            </a:r>
            <a:endParaRPr lang="en-NZ" sz="2400" spc="-150" dirty="0">
              <a:latin typeface="Century Gothic" panose="020B0502020202020204" pitchFamily="34" charset="0"/>
              <a:cs typeface="Arial"/>
            </a:endParaRPr>
          </a:p>
          <a:p>
            <a:pPr marL="12700">
              <a:lnSpc>
                <a:spcPct val="100000"/>
              </a:lnSpc>
              <a:spcBef>
                <a:spcPts val="1125"/>
              </a:spcBef>
            </a:pPr>
            <a:r>
              <a:rPr lang="en-NZ" sz="2400" spc="-150" dirty="0" err="1">
                <a:latin typeface="Century Gothic" panose="020B0502020202020204" pitchFamily="34" charset="0"/>
                <a:cs typeface="Arial"/>
              </a:rPr>
              <a:t>Kī</a:t>
            </a:r>
            <a:r>
              <a:rPr lang="en-NZ" sz="2400" spc="-150" dirty="0">
                <a:latin typeface="Century Gothic" panose="020B0502020202020204" pitchFamily="34" charset="0"/>
                <a:cs typeface="Arial"/>
              </a:rPr>
              <a:t> </a:t>
            </a:r>
            <a:r>
              <a:rPr lang="en-NZ" sz="2400" spc="-150" dirty="0" err="1">
                <a:latin typeface="Century Gothic" panose="020B0502020202020204" pitchFamily="34" charset="0"/>
                <a:cs typeface="Arial"/>
              </a:rPr>
              <a:t>mai</a:t>
            </a:r>
            <a:r>
              <a:rPr lang="en-NZ" sz="2400" spc="-150" dirty="0">
                <a:latin typeface="Century Gothic" panose="020B0502020202020204" pitchFamily="34" charset="0"/>
                <a:cs typeface="Arial"/>
              </a:rPr>
              <a:t> ki ahau</a:t>
            </a:r>
          </a:p>
          <a:p>
            <a:pPr marL="12700">
              <a:lnSpc>
                <a:spcPct val="100000"/>
              </a:lnSpc>
              <a:spcBef>
                <a:spcPts val="1125"/>
              </a:spcBef>
            </a:pPr>
            <a:r>
              <a:rPr lang="en-NZ" sz="2400" spc="-150" dirty="0">
                <a:latin typeface="Century Gothic" panose="020B0502020202020204" pitchFamily="34" charset="0"/>
                <a:cs typeface="Arial"/>
              </a:rPr>
              <a:t>He aha te </a:t>
            </a:r>
            <a:r>
              <a:rPr lang="en-NZ" sz="2400" spc="-150" dirty="0" err="1">
                <a:latin typeface="Century Gothic" panose="020B0502020202020204" pitchFamily="34" charset="0"/>
                <a:cs typeface="Arial"/>
              </a:rPr>
              <a:t>mea</a:t>
            </a:r>
            <a:r>
              <a:rPr lang="en-NZ" sz="2400" spc="-150" dirty="0">
                <a:latin typeface="Century Gothic" panose="020B0502020202020204" pitchFamily="34" charset="0"/>
                <a:cs typeface="Arial"/>
              </a:rPr>
              <a:t> </a:t>
            </a:r>
            <a:r>
              <a:rPr lang="en-NZ" sz="2400" spc="-150" dirty="0" err="1">
                <a:latin typeface="Century Gothic" panose="020B0502020202020204" pitchFamily="34" charset="0"/>
                <a:cs typeface="Arial"/>
              </a:rPr>
              <a:t>nui</a:t>
            </a:r>
            <a:r>
              <a:rPr lang="en-NZ" sz="2400" spc="-150" dirty="0">
                <a:latin typeface="Century Gothic" panose="020B0502020202020204" pitchFamily="34" charset="0"/>
                <a:cs typeface="Arial"/>
              </a:rPr>
              <a:t>?</a:t>
            </a:r>
          </a:p>
          <a:p>
            <a:pPr marL="12700">
              <a:lnSpc>
                <a:spcPct val="100000"/>
              </a:lnSpc>
              <a:spcBef>
                <a:spcPts val="1125"/>
              </a:spcBef>
            </a:pPr>
            <a:r>
              <a:rPr lang="en-NZ" sz="2400" spc="-150" dirty="0">
                <a:latin typeface="Century Gothic" panose="020B0502020202020204" pitchFamily="34" charset="0"/>
                <a:cs typeface="Arial"/>
              </a:rPr>
              <a:t>Te </a:t>
            </a:r>
            <a:r>
              <a:rPr lang="en-NZ" sz="2400" spc="-150" dirty="0" err="1">
                <a:latin typeface="Century Gothic" panose="020B0502020202020204" pitchFamily="34" charset="0"/>
                <a:cs typeface="Arial"/>
              </a:rPr>
              <a:t>mea</a:t>
            </a:r>
            <a:r>
              <a:rPr lang="en-NZ" sz="2400" spc="-150" dirty="0">
                <a:latin typeface="Century Gothic" panose="020B0502020202020204" pitchFamily="34" charset="0"/>
                <a:cs typeface="Arial"/>
              </a:rPr>
              <a:t> </a:t>
            </a:r>
            <a:r>
              <a:rPr lang="en-NZ" sz="2400" spc="-150" dirty="0" err="1">
                <a:latin typeface="Century Gothic" panose="020B0502020202020204" pitchFamily="34" charset="0"/>
                <a:cs typeface="Arial"/>
              </a:rPr>
              <a:t>nui</a:t>
            </a:r>
            <a:r>
              <a:rPr lang="en-NZ" sz="2400" spc="-150" dirty="0">
                <a:latin typeface="Century Gothic" panose="020B0502020202020204" pitchFamily="34" charset="0"/>
                <a:cs typeface="Arial"/>
              </a:rPr>
              <a:t> o </a:t>
            </a:r>
            <a:r>
              <a:rPr lang="en-NZ" sz="2400" spc="-150" dirty="0" err="1">
                <a:latin typeface="Century Gothic" panose="020B0502020202020204" pitchFamily="34" charset="0"/>
                <a:cs typeface="Arial"/>
              </a:rPr>
              <a:t>tēnei</a:t>
            </a:r>
            <a:r>
              <a:rPr lang="en-NZ" sz="2400" spc="-150" dirty="0">
                <a:latin typeface="Century Gothic" panose="020B0502020202020204" pitchFamily="34" charset="0"/>
                <a:cs typeface="Arial"/>
              </a:rPr>
              <a:t> </a:t>
            </a:r>
            <a:r>
              <a:rPr lang="en-NZ" sz="2400" spc="-150" dirty="0" err="1">
                <a:latin typeface="Century Gothic" panose="020B0502020202020204" pitchFamily="34" charset="0"/>
                <a:cs typeface="Arial"/>
              </a:rPr>
              <a:t>ao</a:t>
            </a:r>
            <a:r>
              <a:rPr lang="en-NZ" sz="2400" spc="-150" dirty="0">
                <a:latin typeface="Century Gothic" panose="020B0502020202020204" pitchFamily="34" charset="0"/>
                <a:cs typeface="Arial"/>
              </a:rPr>
              <a:t>?</a:t>
            </a:r>
          </a:p>
          <a:p>
            <a:pPr marL="12700">
              <a:lnSpc>
                <a:spcPct val="100000"/>
              </a:lnSpc>
              <a:spcBef>
                <a:spcPts val="1125"/>
              </a:spcBef>
            </a:pPr>
            <a:r>
              <a:rPr lang="en-NZ" sz="2400" spc="-150" dirty="0" err="1">
                <a:latin typeface="Century Gothic" panose="020B0502020202020204" pitchFamily="34" charset="0"/>
                <a:cs typeface="Arial"/>
              </a:rPr>
              <a:t>Māku</a:t>
            </a:r>
            <a:r>
              <a:rPr lang="en-NZ" sz="2400" spc="-150" dirty="0">
                <a:latin typeface="Century Gothic" panose="020B0502020202020204" pitchFamily="34" charset="0"/>
                <a:cs typeface="Arial"/>
              </a:rPr>
              <a:t> e </a:t>
            </a:r>
            <a:r>
              <a:rPr lang="en-NZ" sz="2400" spc="-150" dirty="0" err="1">
                <a:latin typeface="Century Gothic" panose="020B0502020202020204" pitchFamily="34" charset="0"/>
                <a:cs typeface="Arial"/>
              </a:rPr>
              <a:t>kī</a:t>
            </a:r>
            <a:r>
              <a:rPr lang="en-NZ" sz="2400" spc="-150" dirty="0">
                <a:latin typeface="Century Gothic" panose="020B0502020202020204" pitchFamily="34" charset="0"/>
                <a:cs typeface="Arial"/>
              </a:rPr>
              <a:t> </a:t>
            </a:r>
            <a:r>
              <a:rPr lang="en-NZ" sz="2400" spc="-150" dirty="0" err="1">
                <a:latin typeface="Century Gothic" panose="020B0502020202020204" pitchFamily="34" charset="0"/>
                <a:cs typeface="Arial"/>
              </a:rPr>
              <a:t>atu</a:t>
            </a:r>
            <a:r>
              <a:rPr lang="en-NZ" sz="2400" spc="-150" dirty="0">
                <a:latin typeface="Century Gothic" panose="020B0502020202020204" pitchFamily="34" charset="0"/>
                <a:cs typeface="Arial"/>
              </a:rPr>
              <a:t> ki a </a:t>
            </a:r>
            <a:r>
              <a:rPr lang="en-NZ" sz="2400" spc="-150" dirty="0" err="1">
                <a:latin typeface="Century Gothic" panose="020B0502020202020204" pitchFamily="34" charset="0"/>
                <a:cs typeface="Arial"/>
              </a:rPr>
              <a:t>koe</a:t>
            </a:r>
            <a:endParaRPr lang="en-NZ" sz="2400" spc="-150" dirty="0">
              <a:latin typeface="Century Gothic" panose="020B0502020202020204" pitchFamily="34" charset="0"/>
              <a:cs typeface="Arial"/>
            </a:endParaRPr>
          </a:p>
          <a:p>
            <a:pPr marL="12700">
              <a:lnSpc>
                <a:spcPct val="100000"/>
              </a:lnSpc>
              <a:spcBef>
                <a:spcPts val="1125"/>
              </a:spcBef>
            </a:pPr>
            <a:r>
              <a:rPr lang="en-NZ" sz="2400" spc="-150" dirty="0">
                <a:latin typeface="Century Gothic" panose="020B0502020202020204" pitchFamily="34" charset="0"/>
                <a:cs typeface="Arial"/>
              </a:rPr>
              <a:t>He </a:t>
            </a:r>
            <a:r>
              <a:rPr lang="en-NZ" sz="2400" spc="-150" dirty="0" err="1">
                <a:latin typeface="Century Gothic" panose="020B0502020202020204" pitchFamily="34" charset="0"/>
                <a:cs typeface="Arial"/>
              </a:rPr>
              <a:t>tangata</a:t>
            </a:r>
            <a:r>
              <a:rPr lang="en-NZ" sz="2400" spc="-150" dirty="0">
                <a:latin typeface="Century Gothic" panose="020B0502020202020204" pitchFamily="34" charset="0"/>
                <a:cs typeface="Arial"/>
              </a:rPr>
              <a:t>, he </a:t>
            </a:r>
            <a:r>
              <a:rPr lang="en-NZ" sz="2400" spc="-150" dirty="0" err="1">
                <a:latin typeface="Century Gothic" panose="020B0502020202020204" pitchFamily="34" charset="0"/>
                <a:cs typeface="Arial"/>
              </a:rPr>
              <a:t>tangata</a:t>
            </a:r>
            <a:r>
              <a:rPr lang="en-NZ" sz="2400" spc="-150" dirty="0">
                <a:latin typeface="Century Gothic" panose="020B0502020202020204" pitchFamily="34" charset="0"/>
                <a:cs typeface="Arial"/>
              </a:rPr>
              <a:t>!</a:t>
            </a:r>
          </a:p>
          <a:p>
            <a:pPr marL="12700">
              <a:lnSpc>
                <a:spcPct val="100000"/>
              </a:lnSpc>
              <a:spcBef>
                <a:spcPts val="1125"/>
              </a:spcBef>
            </a:pPr>
            <a:endParaRPr lang="en-NZ" sz="1400" spc="-150" dirty="0">
              <a:latin typeface="Century Gothic" panose="020B0502020202020204" pitchFamily="34" charset="0"/>
              <a:cs typeface="Arial"/>
            </a:endParaRPr>
          </a:p>
          <a:p>
            <a:pPr marL="12700">
              <a:lnSpc>
                <a:spcPct val="100000"/>
              </a:lnSpc>
              <a:spcBef>
                <a:spcPts val="1125"/>
              </a:spcBef>
            </a:pPr>
            <a:r>
              <a:rPr lang="en-NZ" sz="2400" i="1" spc="-150" dirty="0">
                <a:solidFill>
                  <a:srgbClr val="708948"/>
                </a:solidFill>
                <a:latin typeface="Century Gothic" panose="020B0502020202020204" pitchFamily="34" charset="0"/>
                <a:cs typeface="Arial"/>
              </a:rPr>
              <a:t>Remove the heart of the flax, where will the bellbird sing?</a:t>
            </a:r>
          </a:p>
          <a:p>
            <a:pPr marL="12700">
              <a:lnSpc>
                <a:spcPct val="100000"/>
              </a:lnSpc>
              <a:spcBef>
                <a:spcPts val="1125"/>
              </a:spcBef>
            </a:pPr>
            <a:r>
              <a:rPr lang="en-NZ" sz="2400" i="1" spc="-150" dirty="0">
                <a:solidFill>
                  <a:srgbClr val="708948"/>
                </a:solidFill>
                <a:latin typeface="Century Gothic" panose="020B0502020202020204" pitchFamily="34" charset="0"/>
                <a:cs typeface="Arial"/>
              </a:rPr>
              <a:t>If you ask me, what is the greatest thing in the world?</a:t>
            </a:r>
          </a:p>
          <a:p>
            <a:pPr marL="12700">
              <a:lnSpc>
                <a:spcPct val="100000"/>
              </a:lnSpc>
              <a:spcBef>
                <a:spcPts val="1125"/>
              </a:spcBef>
            </a:pPr>
            <a:r>
              <a:rPr lang="en-NZ" sz="2400" i="1" spc="-150" dirty="0">
                <a:solidFill>
                  <a:srgbClr val="708948"/>
                </a:solidFill>
                <a:latin typeface="Century Gothic" panose="020B0502020202020204" pitchFamily="34" charset="0"/>
                <a:cs typeface="Arial"/>
              </a:rPr>
              <a:t>I will reply to you, it is people, it is people!</a:t>
            </a:r>
          </a:p>
        </p:txBody>
      </p:sp>
      <p:pic>
        <p:nvPicPr>
          <p:cNvPr id="5" name="Picture 4">
            <a:extLst>
              <a:ext uri="{FF2B5EF4-FFF2-40B4-BE49-F238E27FC236}">
                <a16:creationId xmlns:a16="http://schemas.microsoft.com/office/drawing/2014/main" id="{72B2287A-68E9-454B-99FB-B9B419D7D7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320791" y="72"/>
            <a:ext cx="5871210" cy="4695822"/>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9F55E-58A8-4F1B-A55E-A255BC5EA2BC}"/>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0468" y="0"/>
            <a:ext cx="10351064" cy="6858000"/>
          </a:xfrm>
          <a:prstGeom prst="rect">
            <a:avLst/>
          </a:prstGeom>
        </p:spPr>
      </p:pic>
      <p:pic>
        <p:nvPicPr>
          <p:cNvPr id="24" name="Picture 23">
            <a:extLst>
              <a:ext uri="{FF2B5EF4-FFF2-40B4-BE49-F238E27FC236}">
                <a16:creationId xmlns:a16="http://schemas.microsoft.com/office/drawing/2014/main" id="{58C103BA-0846-4791-8C56-98EBA6CB4547}"/>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b="4645"/>
          <a:stretch/>
        </p:blipFill>
        <p:spPr>
          <a:xfrm>
            <a:off x="6183878" y="4904615"/>
            <a:ext cx="2821467" cy="1962630"/>
          </a:xfrm>
          <a:prstGeom prst="rect">
            <a:avLst/>
          </a:prstGeom>
          <a:ln>
            <a:noFill/>
          </a:ln>
          <a:effectLst>
            <a:softEdge rad="112500"/>
          </a:effectLst>
        </p:spPr>
      </p:pic>
      <p:grpSp>
        <p:nvGrpSpPr>
          <p:cNvPr id="22" name="Group 21">
            <a:extLst>
              <a:ext uri="{FF2B5EF4-FFF2-40B4-BE49-F238E27FC236}">
                <a16:creationId xmlns:a16="http://schemas.microsoft.com/office/drawing/2014/main" id="{6532AF8C-26A2-4D49-9829-BAF5C0087A54}"/>
              </a:ext>
            </a:extLst>
          </p:cNvPr>
          <p:cNvGrpSpPr/>
          <p:nvPr/>
        </p:nvGrpSpPr>
        <p:grpSpPr>
          <a:xfrm>
            <a:off x="41987" y="1821008"/>
            <a:ext cx="12192001" cy="2628704"/>
            <a:chOff x="-1" y="1821336"/>
            <a:chExt cx="12192001" cy="2628704"/>
          </a:xfrm>
        </p:grpSpPr>
        <p:pic>
          <p:nvPicPr>
            <p:cNvPr id="21" name="Picture 20">
              <a:extLst>
                <a:ext uri="{FF2B5EF4-FFF2-40B4-BE49-F238E27FC236}">
                  <a16:creationId xmlns:a16="http://schemas.microsoft.com/office/drawing/2014/main" id="{88AABE07-D2A5-4480-9CED-E71BCCD78248}"/>
                </a:ext>
              </a:extLst>
            </p:cNvPr>
            <p:cNvPicPr>
              <a:picLocks noChangeAspect="1"/>
            </p:cNvPicPr>
            <p:nvPr/>
          </p:nvPicPr>
          <p:blipFill rotWithShape="1">
            <a:blip r:embed="rId7"/>
            <a:srcRect l="8606"/>
            <a:stretch/>
          </p:blipFill>
          <p:spPr>
            <a:xfrm>
              <a:off x="-1" y="1821336"/>
              <a:ext cx="8723861" cy="2610214"/>
            </a:xfrm>
            <a:prstGeom prst="rect">
              <a:avLst/>
            </a:prstGeom>
            <a:ln>
              <a:noFill/>
            </a:ln>
            <a:effectLst>
              <a:softEdge rad="112500"/>
            </a:effectLst>
          </p:spPr>
        </p:pic>
        <p:pic>
          <p:nvPicPr>
            <p:cNvPr id="19" name="Picture 18">
              <a:extLst>
                <a:ext uri="{FF2B5EF4-FFF2-40B4-BE49-F238E27FC236}">
                  <a16:creationId xmlns:a16="http://schemas.microsoft.com/office/drawing/2014/main" id="{115AA0D2-488A-4613-84F8-D26554681B5F}"/>
                </a:ext>
              </a:extLst>
            </p:cNvPr>
            <p:cNvPicPr>
              <a:picLocks noChangeAspect="1"/>
            </p:cNvPicPr>
            <p:nvPr/>
          </p:nvPicPr>
          <p:blipFill rotWithShape="1">
            <a:blip r:embed="rId7"/>
            <a:srcRect l="60603" r="1415"/>
            <a:stretch/>
          </p:blipFill>
          <p:spPr>
            <a:xfrm>
              <a:off x="8566483" y="1839826"/>
              <a:ext cx="3625517" cy="2610214"/>
            </a:xfrm>
            <a:prstGeom prst="rect">
              <a:avLst/>
            </a:prstGeom>
            <a:ln>
              <a:noFill/>
            </a:ln>
            <a:effectLst>
              <a:softEdge rad="112500"/>
            </a:effectLst>
          </p:spPr>
        </p:pic>
      </p:grpSp>
      <p:pic>
        <p:nvPicPr>
          <p:cNvPr id="31" name="Picture 30">
            <a:extLst>
              <a:ext uri="{FF2B5EF4-FFF2-40B4-BE49-F238E27FC236}">
                <a16:creationId xmlns:a16="http://schemas.microsoft.com/office/drawing/2014/main" id="{141E9349-70BA-4F3C-A1D7-AF3AABBE9DEA}"/>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23396"/>
          <a:stretch/>
        </p:blipFill>
        <p:spPr>
          <a:xfrm>
            <a:off x="7776154" y="120048"/>
            <a:ext cx="1118645" cy="1286640"/>
          </a:xfrm>
          <a:prstGeom prst="rect">
            <a:avLst/>
          </a:prstGeom>
          <a:ln>
            <a:noFill/>
          </a:ln>
          <a:effectLst>
            <a:softEdge rad="112500"/>
          </a:effectLst>
        </p:spPr>
      </p:pic>
      <p:pic>
        <p:nvPicPr>
          <p:cNvPr id="26" name="Picture 25">
            <a:extLst>
              <a:ext uri="{FF2B5EF4-FFF2-40B4-BE49-F238E27FC236}">
                <a16:creationId xmlns:a16="http://schemas.microsoft.com/office/drawing/2014/main" id="{D1293464-02C0-43C3-9B17-11371EB32C95}"/>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5400000">
            <a:off x="4263471" y="4770652"/>
            <a:ext cx="2294570" cy="1722194"/>
          </a:xfrm>
          <a:prstGeom prst="rect">
            <a:avLst/>
          </a:prstGeom>
          <a:ln>
            <a:noFill/>
          </a:ln>
          <a:effectLst>
            <a:softEdge rad="112500"/>
          </a:effectLst>
        </p:spPr>
      </p:pic>
      <p:pic>
        <p:nvPicPr>
          <p:cNvPr id="37" name="Picture 36">
            <a:extLst>
              <a:ext uri="{FF2B5EF4-FFF2-40B4-BE49-F238E27FC236}">
                <a16:creationId xmlns:a16="http://schemas.microsoft.com/office/drawing/2014/main" id="{4408D8D6-8B71-421F-A5F4-AA2407AFB86C}"/>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41756" t="36160" r="7943" b="18179"/>
          <a:stretch/>
        </p:blipFill>
        <p:spPr>
          <a:xfrm>
            <a:off x="5380521" y="128522"/>
            <a:ext cx="2395633" cy="1304787"/>
          </a:xfrm>
          <a:prstGeom prst="rect">
            <a:avLst/>
          </a:prstGeom>
          <a:ln>
            <a:noFill/>
          </a:ln>
          <a:effectLst>
            <a:softEdge rad="112500"/>
          </a:effectLst>
        </p:spPr>
      </p:pic>
      <p:pic>
        <p:nvPicPr>
          <p:cNvPr id="4" name="Picture 3">
            <a:extLst>
              <a:ext uri="{FF2B5EF4-FFF2-40B4-BE49-F238E27FC236}">
                <a16:creationId xmlns:a16="http://schemas.microsoft.com/office/drawing/2014/main" id="{6A26CE9A-F7F6-4F09-9FFD-3509F22D0D52}"/>
              </a:ext>
            </a:extLst>
          </p:cNvPr>
          <p:cNvPicPr>
            <a:picLocks noChangeAspect="1"/>
          </p:cNvPicPr>
          <p:nvPr/>
        </p:nvPicPr>
        <p:blipFill rotWithShape="1">
          <a:blip r:embed="rId14">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3553" t="6596" r="18042" b="12561"/>
          <a:stretch/>
        </p:blipFill>
        <p:spPr>
          <a:xfrm>
            <a:off x="5380521" y="452388"/>
            <a:ext cx="3975233" cy="5544151"/>
          </a:xfrm>
          <a:prstGeom prst="ellipse">
            <a:avLst/>
          </a:prstGeom>
          <a:ln>
            <a:noFill/>
          </a:ln>
          <a:effectLst>
            <a:softEdge rad="112500"/>
          </a:effectLst>
        </p:spPr>
      </p:pic>
      <p:pic>
        <p:nvPicPr>
          <p:cNvPr id="5" name="Picture 4">
            <a:extLst>
              <a:ext uri="{FF2B5EF4-FFF2-40B4-BE49-F238E27FC236}">
                <a16:creationId xmlns:a16="http://schemas.microsoft.com/office/drawing/2014/main" id="{C24B5824-5E79-4656-B4CC-AEDF9C51A743}"/>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251517" y="120050"/>
            <a:ext cx="2261937" cy="1696453"/>
          </a:xfrm>
          <a:prstGeom prst="rect">
            <a:avLst/>
          </a:prstGeom>
          <a:ln>
            <a:noFill/>
          </a:ln>
          <a:effectLst>
            <a:softEdge rad="112500"/>
          </a:effectLst>
        </p:spPr>
      </p:pic>
      <p:pic>
        <p:nvPicPr>
          <p:cNvPr id="8" name="Picture 7">
            <a:extLst>
              <a:ext uri="{FF2B5EF4-FFF2-40B4-BE49-F238E27FC236}">
                <a16:creationId xmlns:a16="http://schemas.microsoft.com/office/drawing/2014/main" id="{02B3449A-8AB5-4BA8-89B1-6E69A6E6613F}"/>
              </a:ext>
            </a:extLst>
          </p:cNvPr>
          <p:cNvPicPr>
            <a:picLocks noChangeAspect="1"/>
          </p:cNvPicPr>
          <p:nvPr/>
        </p:nvPicPr>
        <p:blipFill rotWithShape="1">
          <a:blip r:embed="rId17"/>
          <a:srcRect b="58295"/>
          <a:stretch/>
        </p:blipFill>
        <p:spPr>
          <a:xfrm>
            <a:off x="8852719" y="120049"/>
            <a:ext cx="3238952" cy="1696454"/>
          </a:xfrm>
          <a:prstGeom prst="rect">
            <a:avLst/>
          </a:prstGeom>
          <a:ln>
            <a:noFill/>
          </a:ln>
          <a:effectLst>
            <a:softEdge rad="112500"/>
          </a:effectLst>
        </p:spPr>
      </p:pic>
      <p:pic>
        <p:nvPicPr>
          <p:cNvPr id="10" name="Picture 9">
            <a:extLst>
              <a:ext uri="{FF2B5EF4-FFF2-40B4-BE49-F238E27FC236}">
                <a16:creationId xmlns:a16="http://schemas.microsoft.com/office/drawing/2014/main" id="{F47CA246-870F-4FA8-8310-9BFAA6A30669}"/>
              </a:ext>
            </a:extLst>
          </p:cNvPr>
          <p:cNvPicPr>
            <a:picLocks noChangeAspect="1"/>
          </p:cNvPicPr>
          <p:nvPr/>
        </p:nvPicPr>
        <p:blipFill rotWithShape="1">
          <a:blip r:embed="rId17"/>
          <a:srcRect t="55035"/>
          <a:stretch/>
        </p:blipFill>
        <p:spPr>
          <a:xfrm>
            <a:off x="8953048" y="5028933"/>
            <a:ext cx="3238952" cy="1829067"/>
          </a:xfrm>
          <a:prstGeom prst="rect">
            <a:avLst/>
          </a:prstGeom>
          <a:ln>
            <a:noFill/>
          </a:ln>
          <a:effectLst>
            <a:softEdge rad="112500"/>
          </a:effectLst>
        </p:spPr>
      </p:pic>
      <p:pic>
        <p:nvPicPr>
          <p:cNvPr id="14" name="Picture 13">
            <a:extLst>
              <a:ext uri="{FF2B5EF4-FFF2-40B4-BE49-F238E27FC236}">
                <a16:creationId xmlns:a16="http://schemas.microsoft.com/office/drawing/2014/main" id="{F5F6E667-3BBD-4BDB-B347-35E1B4181046}"/>
              </a:ext>
            </a:extLst>
          </p:cNvPr>
          <p:cNvPicPr>
            <a:picLocks noChangeAspect="1"/>
          </p:cNvPicPr>
          <p:nvPr/>
        </p:nvPicPr>
        <p:blipFill>
          <a:blip r:embed="rId18">
            <a:extLst>
              <a:ext uri="{BEBA8EAE-BF5A-486C-A8C5-ECC9F3942E4B}">
                <a14:imgProps xmlns:a14="http://schemas.microsoft.com/office/drawing/2010/main">
                  <a14:imgLayer r:embed="rId19">
                    <a14:imgEffect>
                      <a14:sharpenSoften amount="25000"/>
                    </a14:imgEffect>
                    <a14:imgEffect>
                      <a14:colorTemperature colorTemp="7200"/>
                    </a14:imgEffect>
                    <a14:imgEffect>
                      <a14:brightnessContrast bright="-2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0" y="4352584"/>
            <a:ext cx="4594459" cy="2584383"/>
          </a:xfrm>
          <a:prstGeom prst="rect">
            <a:avLst/>
          </a:prstGeom>
          <a:ln>
            <a:noFill/>
          </a:ln>
          <a:effectLst>
            <a:softEdge rad="112500"/>
          </a:effectLst>
        </p:spPr>
      </p:pic>
      <p:pic>
        <p:nvPicPr>
          <p:cNvPr id="28" name="Picture 27">
            <a:extLst>
              <a:ext uri="{FF2B5EF4-FFF2-40B4-BE49-F238E27FC236}">
                <a16:creationId xmlns:a16="http://schemas.microsoft.com/office/drawing/2014/main" id="{5CFC5D06-C4B6-4FDD-90CB-764446068C72}"/>
              </a:ext>
            </a:extLst>
          </p:cNvPr>
          <p:cNvPicPr>
            <a:picLocks noChangeAspect="1"/>
          </p:cNvPicPr>
          <p:nvPr/>
        </p:nvPicPr>
        <p:blipFill rotWithShape="1">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rcRect t="12547"/>
          <a:stretch/>
        </p:blipFill>
        <p:spPr>
          <a:xfrm>
            <a:off x="2513454" y="120048"/>
            <a:ext cx="2954956" cy="1731207"/>
          </a:xfrm>
          <a:prstGeom prst="rect">
            <a:avLst/>
          </a:prstGeom>
          <a:ln>
            <a:noFill/>
          </a:ln>
          <a:effectLst>
            <a:softEdge rad="112500"/>
          </a:effectLst>
        </p:spPr>
      </p:pic>
      <p:pic>
        <p:nvPicPr>
          <p:cNvPr id="34" name="Picture 33">
            <a:extLst>
              <a:ext uri="{FF2B5EF4-FFF2-40B4-BE49-F238E27FC236}">
                <a16:creationId xmlns:a16="http://schemas.microsoft.com/office/drawing/2014/main" id="{EC5B9963-F9F6-4A86-8B03-65416F0B6322}"/>
              </a:ext>
            </a:extLst>
          </p:cNvPr>
          <p:cNvPicPr>
            <a:picLocks noChangeAspect="1"/>
          </p:cNvPicPr>
          <p:nvPr/>
        </p:nvPicPr>
        <p:blipFill rotWithShape="1">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rcRect t="38536" b="27024"/>
          <a:stretch/>
        </p:blipFill>
        <p:spPr>
          <a:xfrm>
            <a:off x="9048524" y="4352584"/>
            <a:ext cx="3048000" cy="787307"/>
          </a:xfrm>
          <a:prstGeom prst="rect">
            <a:avLst/>
          </a:prstGeom>
          <a:ln>
            <a:noFill/>
          </a:ln>
          <a:effectLst>
            <a:softEdge rad="112500"/>
          </a:effectLst>
        </p:spPr>
      </p:pic>
      <p:sp>
        <p:nvSpPr>
          <p:cNvPr id="39" name="TextBox 38">
            <a:extLst>
              <a:ext uri="{FF2B5EF4-FFF2-40B4-BE49-F238E27FC236}">
                <a16:creationId xmlns:a16="http://schemas.microsoft.com/office/drawing/2014/main" id="{C1622E18-2C4C-4284-88F7-2FC63A7B98CD}"/>
              </a:ext>
            </a:extLst>
          </p:cNvPr>
          <p:cNvSpPr txBox="1"/>
          <p:nvPr/>
        </p:nvSpPr>
        <p:spPr>
          <a:xfrm>
            <a:off x="3878895" y="5028933"/>
            <a:ext cx="6969467" cy="1569660"/>
          </a:xfrm>
          <a:prstGeom prst="rect">
            <a:avLst/>
          </a:prstGeom>
          <a:solidFill>
            <a:schemeClr val="bg1"/>
          </a:solidFill>
          <a:effectLst>
            <a:innerShdw blurRad="114300">
              <a:prstClr val="black"/>
            </a:innerShdw>
          </a:effectLst>
        </p:spPr>
        <p:txBody>
          <a:bodyPr wrap="square" rtlCol="0">
            <a:spAutoFit/>
          </a:bodyPr>
          <a:lstStyle/>
          <a:p>
            <a:pPr algn="ctr"/>
            <a:endParaRPr lang="en-NZ" dirty="0"/>
          </a:p>
          <a:p>
            <a:pPr algn="ctr"/>
            <a:r>
              <a:rPr lang="en-NZ" sz="2400" dirty="0"/>
              <a:t>“</a:t>
            </a:r>
            <a:r>
              <a:rPr lang="en-NZ" sz="2400" dirty="0" err="1"/>
              <a:t>Ehara</a:t>
            </a:r>
            <a:r>
              <a:rPr lang="en-NZ" sz="2400" dirty="0"/>
              <a:t> </a:t>
            </a:r>
            <a:r>
              <a:rPr lang="en-NZ" sz="2400" dirty="0" err="1"/>
              <a:t>taku</a:t>
            </a:r>
            <a:r>
              <a:rPr lang="en-NZ" sz="2400" dirty="0"/>
              <a:t> toa </a:t>
            </a:r>
            <a:r>
              <a:rPr lang="en-NZ" sz="2400" dirty="0" err="1"/>
              <a:t>i</a:t>
            </a:r>
            <a:r>
              <a:rPr lang="en-NZ" sz="2400" dirty="0"/>
              <a:t> </a:t>
            </a:r>
            <a:r>
              <a:rPr lang="en-NZ" sz="2400" dirty="0" err="1"/>
              <a:t>te</a:t>
            </a:r>
            <a:r>
              <a:rPr lang="en-NZ" sz="2400" dirty="0"/>
              <a:t> toa </a:t>
            </a:r>
            <a:r>
              <a:rPr lang="en-NZ" sz="2400" dirty="0" err="1"/>
              <a:t>takitahi</a:t>
            </a:r>
            <a:r>
              <a:rPr lang="en-NZ" sz="2400" dirty="0"/>
              <a:t>, </a:t>
            </a:r>
            <a:r>
              <a:rPr lang="en-NZ" sz="2400" dirty="0" err="1"/>
              <a:t>engari</a:t>
            </a:r>
            <a:r>
              <a:rPr lang="en-NZ" sz="2400" dirty="0"/>
              <a:t> he toa </a:t>
            </a:r>
            <a:r>
              <a:rPr lang="en-NZ" sz="2400" dirty="0" err="1"/>
              <a:t>takitini</a:t>
            </a:r>
            <a:r>
              <a:rPr lang="en-NZ" sz="2400" dirty="0"/>
              <a:t>”</a:t>
            </a:r>
          </a:p>
          <a:p>
            <a:pPr algn="ctr"/>
            <a:endParaRPr lang="en-NZ" dirty="0"/>
          </a:p>
          <a:p>
            <a:pPr algn="ctr"/>
            <a:r>
              <a:rPr lang="en-NZ" i="1" dirty="0"/>
              <a:t>My strength is not that of an individual but that of the collective</a:t>
            </a:r>
          </a:p>
          <a:p>
            <a:pPr algn="ctr"/>
            <a:endParaRPr lang="en-NZ" dirty="0"/>
          </a:p>
        </p:txBody>
      </p:sp>
    </p:spTree>
    <p:extLst>
      <p:ext uri="{BB962C8B-B14F-4D97-AF65-F5344CB8AC3E}">
        <p14:creationId xmlns:p14="http://schemas.microsoft.com/office/powerpoint/2010/main" val="2113086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14" descr="Bronfenbrenner's Ecological Systems Theory">
            <a:extLst>
              <a:ext uri="{FF2B5EF4-FFF2-40B4-BE49-F238E27FC236}">
                <a16:creationId xmlns:a16="http://schemas.microsoft.com/office/drawing/2014/main" id="{D8C43855-B259-4A25-9CD3-BA10F22C15FC}"/>
              </a:ext>
            </a:extLst>
          </p:cNvPr>
          <p:cNvSpPr>
            <a:spLocks noChangeAspect="1" noChangeArrowheads="1"/>
          </p:cNvSpPr>
          <p:nvPr/>
        </p:nvSpPr>
        <p:spPr bwMode="auto">
          <a:xfrm>
            <a:off x="3081338" y="371475"/>
            <a:ext cx="6029325" cy="611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mi-NZ"/>
          </a:p>
        </p:txBody>
      </p:sp>
      <p:sp>
        <p:nvSpPr>
          <p:cNvPr id="4" name="object 4"/>
          <p:cNvSpPr txBox="1"/>
          <p:nvPr/>
        </p:nvSpPr>
        <p:spPr>
          <a:xfrm>
            <a:off x="800100" y="814823"/>
            <a:ext cx="10248900" cy="690574"/>
          </a:xfrm>
          <a:prstGeom prst="rect">
            <a:avLst/>
          </a:prstGeom>
        </p:spPr>
        <p:txBody>
          <a:bodyPr vert="horz" wrap="square" lIns="0" tIns="13335" rIns="0" bIns="0" rtlCol="0">
            <a:spAutoFit/>
          </a:bodyPr>
          <a:lstStyle/>
          <a:p>
            <a:pPr marL="12700">
              <a:lnSpc>
                <a:spcPct val="100000"/>
              </a:lnSpc>
              <a:spcBef>
                <a:spcPts val="105"/>
              </a:spcBef>
            </a:pPr>
            <a:r>
              <a:rPr lang="mi-NZ" sz="4400" b="1" dirty="0">
                <a:solidFill>
                  <a:srgbClr val="009999"/>
                </a:solidFill>
                <a:latin typeface="Century Gothic" panose="020B0502020202020204" pitchFamily="34" charset="0"/>
                <a:cs typeface="Arial"/>
              </a:rPr>
              <a:t>Tuakana/Teina</a:t>
            </a:r>
          </a:p>
        </p:txBody>
      </p:sp>
      <p:sp>
        <p:nvSpPr>
          <p:cNvPr id="7" name="object 5">
            <a:extLst>
              <a:ext uri="{FF2B5EF4-FFF2-40B4-BE49-F238E27FC236}">
                <a16:creationId xmlns:a16="http://schemas.microsoft.com/office/drawing/2014/main" id="{8A684978-ACB2-4E21-9AE3-47DCA0E7DD2A}"/>
              </a:ext>
            </a:extLst>
          </p:cNvPr>
          <p:cNvSpPr txBox="1"/>
          <p:nvPr/>
        </p:nvSpPr>
        <p:spPr>
          <a:xfrm>
            <a:off x="527385" y="1948745"/>
            <a:ext cx="5016165" cy="4950073"/>
          </a:xfrm>
          <a:prstGeom prst="rect">
            <a:avLst/>
          </a:prstGeom>
        </p:spPr>
        <p:txBody>
          <a:bodyPr vert="horz" wrap="square" lIns="0" tIns="12700" rIns="0" bIns="0" rtlCol="0">
            <a:spAutoFit/>
          </a:bodyPr>
          <a:lstStyle/>
          <a:p>
            <a:pPr marL="12700">
              <a:spcBef>
                <a:spcPts val="100"/>
              </a:spcBef>
            </a:pPr>
            <a:r>
              <a:rPr lang="mi-NZ" sz="2800" spc="10" dirty="0" err="1">
                <a:latin typeface="Century Gothic" panose="020B0502020202020204" pitchFamily="34" charset="0"/>
                <a:cs typeface="Arial"/>
              </a:rPr>
              <a:t>Integral</a:t>
            </a:r>
            <a:r>
              <a:rPr lang="mi-NZ" sz="2800" spc="10" dirty="0">
                <a:latin typeface="Century Gothic" panose="020B0502020202020204" pitchFamily="34" charset="0"/>
                <a:cs typeface="Arial"/>
              </a:rPr>
              <a:t> </a:t>
            </a:r>
            <a:r>
              <a:rPr lang="mi-NZ" sz="2800" spc="10" dirty="0" err="1">
                <a:latin typeface="Century Gothic" panose="020B0502020202020204" pitchFamily="34" charset="0"/>
                <a:cs typeface="Arial"/>
              </a:rPr>
              <a:t>part</a:t>
            </a:r>
            <a:r>
              <a:rPr lang="mi-NZ" sz="2800" spc="10" dirty="0">
                <a:latin typeface="Century Gothic" panose="020B0502020202020204" pitchFamily="34" charset="0"/>
                <a:cs typeface="Arial"/>
              </a:rPr>
              <a:t> of </a:t>
            </a:r>
            <a:r>
              <a:rPr lang="mi-NZ" sz="2800" spc="10" dirty="0" err="1">
                <a:latin typeface="Century Gothic" panose="020B0502020202020204" pitchFamily="34" charset="0"/>
                <a:cs typeface="Arial"/>
              </a:rPr>
              <a:t>traditional</a:t>
            </a:r>
            <a:r>
              <a:rPr lang="mi-NZ" sz="2800" spc="10" dirty="0">
                <a:latin typeface="Century Gothic" panose="020B0502020202020204" pitchFamily="34" charset="0"/>
                <a:cs typeface="Arial"/>
              </a:rPr>
              <a:t> Māori </a:t>
            </a:r>
            <a:r>
              <a:rPr lang="mi-NZ" sz="2800" spc="10" dirty="0" err="1">
                <a:latin typeface="Century Gothic" panose="020B0502020202020204" pitchFamily="34" charset="0"/>
                <a:cs typeface="Arial"/>
              </a:rPr>
              <a:t>society</a:t>
            </a:r>
            <a:endParaRPr lang="mi-NZ" sz="2800" spc="10" dirty="0">
              <a:latin typeface="Century Gothic" panose="020B0502020202020204" pitchFamily="34" charset="0"/>
              <a:cs typeface="Arial"/>
            </a:endParaRPr>
          </a:p>
          <a:p>
            <a:pPr marL="12700">
              <a:spcBef>
                <a:spcPts val="100"/>
              </a:spcBef>
            </a:pPr>
            <a:endParaRPr lang="mi-NZ" sz="2800" spc="10" dirty="0">
              <a:latin typeface="Century Gothic" panose="020B0502020202020204" pitchFamily="34" charset="0"/>
              <a:cs typeface="Arial"/>
            </a:endParaRPr>
          </a:p>
          <a:p>
            <a:pPr marL="12700">
              <a:spcBef>
                <a:spcPts val="100"/>
              </a:spcBef>
            </a:pPr>
            <a:r>
              <a:rPr lang="mi-NZ" sz="2800" spc="10" dirty="0" err="1">
                <a:latin typeface="Century Gothic" panose="020B0502020202020204" pitchFamily="34" charset="0"/>
                <a:cs typeface="Arial"/>
              </a:rPr>
              <a:t>Provides</a:t>
            </a:r>
            <a:r>
              <a:rPr lang="mi-NZ" sz="2800" spc="10" dirty="0">
                <a:latin typeface="Century Gothic" panose="020B0502020202020204" pitchFamily="34" charset="0"/>
                <a:cs typeface="Arial"/>
              </a:rPr>
              <a:t> for </a:t>
            </a:r>
            <a:r>
              <a:rPr lang="mi-NZ" sz="2800" spc="10" dirty="0" err="1">
                <a:latin typeface="Century Gothic" panose="020B0502020202020204" pitchFamily="34" charset="0"/>
                <a:cs typeface="Arial"/>
              </a:rPr>
              <a:t>buddy</a:t>
            </a:r>
            <a:r>
              <a:rPr lang="mi-NZ" sz="2800" spc="10" dirty="0">
                <a:latin typeface="Century Gothic" panose="020B0502020202020204" pitchFamily="34" charset="0"/>
                <a:cs typeface="Arial"/>
              </a:rPr>
              <a:t> </a:t>
            </a:r>
            <a:r>
              <a:rPr lang="mi-NZ" sz="2800" spc="10" dirty="0" err="1">
                <a:latin typeface="Century Gothic" panose="020B0502020202020204" pitchFamily="34" charset="0"/>
                <a:cs typeface="Arial"/>
              </a:rPr>
              <a:t>systems</a:t>
            </a:r>
            <a:endParaRPr lang="mi-NZ" sz="2800" spc="10" dirty="0">
              <a:latin typeface="Century Gothic" panose="020B0502020202020204" pitchFamily="34" charset="0"/>
              <a:cs typeface="Arial"/>
            </a:endParaRPr>
          </a:p>
          <a:p>
            <a:pPr marL="12700">
              <a:spcBef>
                <a:spcPts val="100"/>
              </a:spcBef>
            </a:pPr>
            <a:endParaRPr lang="mi-NZ" sz="2800" spc="10" dirty="0">
              <a:latin typeface="Century Gothic" panose="020B0502020202020204" pitchFamily="34" charset="0"/>
              <a:cs typeface="Arial"/>
            </a:endParaRPr>
          </a:p>
          <a:p>
            <a:pPr marL="12700">
              <a:spcBef>
                <a:spcPts val="100"/>
              </a:spcBef>
            </a:pPr>
            <a:r>
              <a:rPr lang="mi-NZ" sz="2800" spc="10" dirty="0" err="1">
                <a:latin typeface="Century Gothic" panose="020B0502020202020204" pitchFamily="34" charset="0"/>
                <a:cs typeface="Arial"/>
              </a:rPr>
              <a:t>An</a:t>
            </a:r>
            <a:r>
              <a:rPr lang="mi-NZ" sz="2800" spc="10" dirty="0">
                <a:latin typeface="Century Gothic" panose="020B0502020202020204" pitchFamily="34" charset="0"/>
                <a:cs typeface="Arial"/>
              </a:rPr>
              <a:t> </a:t>
            </a:r>
            <a:r>
              <a:rPr lang="mi-NZ" sz="2800" spc="10" dirty="0" err="1">
                <a:latin typeface="Century Gothic" panose="020B0502020202020204" pitchFamily="34" charset="0"/>
                <a:cs typeface="Arial"/>
              </a:rPr>
              <a:t>older</a:t>
            </a:r>
            <a:r>
              <a:rPr lang="mi-NZ" sz="2800" spc="10" dirty="0">
                <a:latin typeface="Century Gothic" panose="020B0502020202020204" pitchFamily="34" charset="0"/>
                <a:cs typeface="Arial"/>
              </a:rPr>
              <a:t> or more </a:t>
            </a:r>
            <a:r>
              <a:rPr lang="mi-NZ" sz="2800" spc="10" dirty="0" err="1">
                <a:latin typeface="Century Gothic" panose="020B0502020202020204" pitchFamily="34" charset="0"/>
                <a:cs typeface="Arial"/>
              </a:rPr>
              <a:t>expert</a:t>
            </a:r>
            <a:r>
              <a:rPr lang="mi-NZ" sz="2800" spc="10" dirty="0">
                <a:latin typeface="Century Gothic" panose="020B0502020202020204" pitchFamily="34" charset="0"/>
                <a:cs typeface="Arial"/>
              </a:rPr>
              <a:t> tuakana </a:t>
            </a:r>
            <a:r>
              <a:rPr lang="mi-NZ" sz="2800" spc="10" dirty="0" err="1">
                <a:latin typeface="Century Gothic" panose="020B0502020202020204" pitchFamily="34" charset="0"/>
                <a:cs typeface="Arial"/>
              </a:rPr>
              <a:t>helps</a:t>
            </a:r>
            <a:r>
              <a:rPr lang="mi-NZ" sz="2800" spc="10" dirty="0">
                <a:latin typeface="Century Gothic" panose="020B0502020202020204" pitchFamily="34" charset="0"/>
                <a:cs typeface="Arial"/>
              </a:rPr>
              <a:t> and </a:t>
            </a:r>
            <a:r>
              <a:rPr lang="mi-NZ" sz="2800" spc="10" dirty="0" err="1">
                <a:latin typeface="Century Gothic" panose="020B0502020202020204" pitchFamily="34" charset="0"/>
                <a:cs typeface="Arial"/>
              </a:rPr>
              <a:t>guides</a:t>
            </a:r>
            <a:r>
              <a:rPr lang="mi-NZ" sz="2800" spc="10" dirty="0">
                <a:latin typeface="Century Gothic" panose="020B0502020202020204" pitchFamily="34" charset="0"/>
                <a:cs typeface="Arial"/>
              </a:rPr>
              <a:t> a </a:t>
            </a:r>
            <a:r>
              <a:rPr lang="mi-NZ" sz="2800" spc="10" dirty="0" err="1">
                <a:latin typeface="Century Gothic" panose="020B0502020202020204" pitchFamily="34" charset="0"/>
                <a:cs typeface="Arial"/>
              </a:rPr>
              <a:t>younger</a:t>
            </a:r>
            <a:r>
              <a:rPr lang="mi-NZ" sz="2800" spc="10" dirty="0">
                <a:latin typeface="Century Gothic" panose="020B0502020202020204" pitchFamily="34" charset="0"/>
                <a:cs typeface="Arial"/>
              </a:rPr>
              <a:t> or </a:t>
            </a:r>
            <a:r>
              <a:rPr lang="mi-NZ" sz="2800" spc="10" dirty="0" err="1">
                <a:latin typeface="Century Gothic" panose="020B0502020202020204" pitchFamily="34" charset="0"/>
                <a:cs typeface="Arial"/>
              </a:rPr>
              <a:t>less</a:t>
            </a:r>
            <a:r>
              <a:rPr lang="mi-NZ" sz="2800" spc="10" dirty="0">
                <a:latin typeface="Century Gothic" panose="020B0502020202020204" pitchFamily="34" charset="0"/>
                <a:cs typeface="Arial"/>
              </a:rPr>
              <a:t> </a:t>
            </a:r>
            <a:r>
              <a:rPr lang="mi-NZ" sz="2800" spc="10" dirty="0" err="1">
                <a:latin typeface="Century Gothic" panose="020B0502020202020204" pitchFamily="34" charset="0"/>
                <a:cs typeface="Arial"/>
              </a:rPr>
              <a:t>experienced</a:t>
            </a:r>
            <a:r>
              <a:rPr lang="mi-NZ" sz="2800" spc="10" dirty="0">
                <a:latin typeface="Century Gothic" panose="020B0502020202020204" pitchFamily="34" charset="0"/>
                <a:cs typeface="Arial"/>
              </a:rPr>
              <a:t> teina</a:t>
            </a:r>
          </a:p>
          <a:p>
            <a:pPr marL="12700">
              <a:spcBef>
                <a:spcPts val="100"/>
              </a:spcBef>
            </a:pPr>
            <a:endParaRPr lang="en-NZ" sz="2100" i="1" dirty="0">
              <a:solidFill>
                <a:schemeClr val="tx2">
                  <a:lumMod val="75000"/>
                </a:schemeClr>
              </a:solidFill>
              <a:latin typeface="Century Gothic" panose="020B0502020202020204" pitchFamily="34" charset="0"/>
              <a:cs typeface="Arial"/>
            </a:endParaRPr>
          </a:p>
          <a:p>
            <a:pPr marL="12700" algn="r">
              <a:spcBef>
                <a:spcPts val="100"/>
              </a:spcBef>
            </a:pPr>
            <a:r>
              <a:rPr lang="en-NZ" sz="2100" dirty="0">
                <a:solidFill>
                  <a:schemeClr val="tx2">
                    <a:lumMod val="75000"/>
                  </a:schemeClr>
                </a:solidFill>
                <a:latin typeface="Century Gothic" panose="020B0502020202020204" pitchFamily="34" charset="0"/>
                <a:cs typeface="Arial"/>
              </a:rPr>
              <a:t>(Grazier &amp; Meade, n.d.)</a:t>
            </a:r>
          </a:p>
          <a:p>
            <a:pPr marL="12700">
              <a:spcBef>
                <a:spcPts val="100"/>
              </a:spcBef>
            </a:pPr>
            <a:endParaRPr sz="2100" i="1" dirty="0">
              <a:solidFill>
                <a:schemeClr val="tx2">
                  <a:lumMod val="75000"/>
                </a:schemeClr>
              </a:solidFill>
              <a:latin typeface="Century Gothic" panose="020B0502020202020204" pitchFamily="34" charset="0"/>
              <a:cs typeface="Arial"/>
            </a:endParaRPr>
          </a:p>
        </p:txBody>
      </p:sp>
      <p:pic>
        <p:nvPicPr>
          <p:cNvPr id="3" name="Picture 2">
            <a:extLst>
              <a:ext uri="{FF2B5EF4-FFF2-40B4-BE49-F238E27FC236}">
                <a16:creationId xmlns:a16="http://schemas.microsoft.com/office/drawing/2014/main" id="{575B03B5-9B6C-4C2D-B11E-5D162274C682}"/>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r="16665"/>
          <a:stretch/>
        </p:blipFill>
        <p:spPr>
          <a:xfrm>
            <a:off x="5714500" y="814823"/>
            <a:ext cx="6477500" cy="4375855"/>
          </a:xfrm>
          <a:prstGeom prst="rect">
            <a:avLst/>
          </a:prstGeom>
        </p:spPr>
      </p:pic>
    </p:spTree>
    <p:extLst>
      <p:ext uri="{BB962C8B-B14F-4D97-AF65-F5344CB8AC3E}">
        <p14:creationId xmlns:p14="http://schemas.microsoft.com/office/powerpoint/2010/main" val="3052170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333511" y="335805"/>
            <a:ext cx="8825245" cy="1142125"/>
          </a:xfrm>
        </p:spPr>
        <p:txBody>
          <a:bodyPr/>
          <a:lstStyle/>
          <a:p>
            <a:r>
              <a:rPr lang="en-NZ" dirty="0"/>
              <a:t>Sir Mason Durie</a:t>
            </a:r>
          </a:p>
        </p:txBody>
      </p:sp>
      <p:sp>
        <p:nvSpPr>
          <p:cNvPr id="5" name="TextBox 4">
            <a:extLst>
              <a:ext uri="{FF2B5EF4-FFF2-40B4-BE49-F238E27FC236}">
                <a16:creationId xmlns:a16="http://schemas.microsoft.com/office/drawing/2014/main" id="{C927F514-5EDF-4063-B93F-AD3548C8EC6F}"/>
              </a:ext>
            </a:extLst>
          </p:cNvPr>
          <p:cNvSpPr txBox="1"/>
          <p:nvPr/>
        </p:nvSpPr>
        <p:spPr>
          <a:xfrm>
            <a:off x="333511" y="1477930"/>
            <a:ext cx="7099187" cy="5940088"/>
          </a:xfrm>
          <a:prstGeom prst="rect">
            <a:avLst/>
          </a:prstGeom>
          <a:noFill/>
        </p:spPr>
        <p:txBody>
          <a:bodyPr wrap="square">
            <a:spAutoFit/>
          </a:bodyPr>
          <a:lstStyle/>
          <a:p>
            <a:pPr algn="l" rtl="0" fontAlgn="base"/>
            <a:r>
              <a:rPr lang="en-NZ" sz="2800" b="1" u="none" strike="noStrike" dirty="0">
                <a:effectLst/>
                <a:latin typeface="Century Gothic" panose="020B0502020202020204" pitchFamily="34" charset="0"/>
              </a:rPr>
              <a:t>Whare Tapa </a:t>
            </a:r>
            <a:r>
              <a:rPr lang="en-NZ" sz="2800" b="1" u="none" strike="noStrike" dirty="0" err="1">
                <a:effectLst/>
                <a:latin typeface="Century Gothic" panose="020B0502020202020204" pitchFamily="34" charset="0"/>
              </a:rPr>
              <a:t>Whā</a:t>
            </a:r>
            <a:r>
              <a:rPr lang="en-NZ" sz="2800" b="1" u="none" strike="noStrike" dirty="0">
                <a:effectLst/>
                <a:latin typeface="Century Gothic" panose="020B0502020202020204" pitchFamily="34" charset="0"/>
              </a:rPr>
              <a:t> </a:t>
            </a:r>
            <a:r>
              <a:rPr lang="en-NZ" sz="2800" u="none" strike="noStrike" dirty="0">
                <a:effectLst/>
                <a:latin typeface="Century Gothic" panose="020B0502020202020204" pitchFamily="34" charset="0"/>
              </a:rPr>
              <a:t>is a model commonly used in the health sector, however it stems from Kaupapa Māori and is a great basis for the </a:t>
            </a:r>
            <a:r>
              <a:rPr lang="en-NZ" sz="2800" u="none" strike="noStrike" dirty="0" err="1">
                <a:effectLst/>
                <a:latin typeface="Century Gothic" panose="020B0502020202020204" pitchFamily="34" charset="0"/>
              </a:rPr>
              <a:t>hauora</a:t>
            </a:r>
            <a:r>
              <a:rPr lang="en-NZ" sz="2800" u="none" strike="noStrike" dirty="0">
                <a:effectLst/>
                <a:latin typeface="Century Gothic" panose="020B0502020202020204" pitchFamily="34" charset="0"/>
              </a:rPr>
              <a:t> of </a:t>
            </a:r>
            <a:r>
              <a:rPr lang="en-NZ" sz="2800" u="none" strike="noStrike" dirty="0" err="1">
                <a:effectLst/>
                <a:latin typeface="Century Gothic" panose="020B0502020202020204" pitchFamily="34" charset="0"/>
              </a:rPr>
              <a:t>tamariki</a:t>
            </a:r>
            <a:r>
              <a:rPr lang="en-NZ" sz="2800" u="none" strike="noStrike" dirty="0">
                <a:effectLst/>
                <a:latin typeface="Century Gothic" panose="020B0502020202020204" pitchFamily="34" charset="0"/>
              </a:rPr>
              <a:t> and community.</a:t>
            </a:r>
          </a:p>
          <a:p>
            <a:pPr algn="l" rtl="0" fontAlgn="base"/>
            <a:endParaRPr lang="en-NZ" sz="2800" b="1" dirty="0">
              <a:latin typeface="Century Gothic" panose="020B0502020202020204" pitchFamily="34" charset="0"/>
            </a:endParaRPr>
          </a:p>
          <a:p>
            <a:pPr algn="l" rtl="0" fontAlgn="base"/>
            <a:r>
              <a:rPr lang="en-NZ" sz="2800" dirty="0">
                <a:effectLst/>
                <a:latin typeface="Century Gothic" panose="020B0502020202020204" pitchFamily="34" charset="0"/>
              </a:rPr>
              <a:t>The model includes four concepts, reflecting each individual’s need to develop </a:t>
            </a:r>
            <a:r>
              <a:rPr lang="en-NZ" sz="2800" dirty="0" err="1">
                <a:effectLst/>
                <a:latin typeface="Century Gothic" panose="020B0502020202020204" pitchFamily="34" charset="0"/>
              </a:rPr>
              <a:t>holisitically</a:t>
            </a:r>
            <a:r>
              <a:rPr lang="en-NZ" sz="2800" dirty="0">
                <a:latin typeface="Century Gothic" panose="020B0502020202020204" pitchFamily="34" charset="0"/>
              </a:rPr>
              <a:t>.</a:t>
            </a:r>
          </a:p>
          <a:p>
            <a:pPr algn="l" rtl="0" fontAlgn="base"/>
            <a:endParaRPr lang="en-NZ" sz="2800" dirty="0">
              <a:latin typeface="Century Gothic" panose="020B0502020202020204" pitchFamily="34" charset="0"/>
            </a:endParaRPr>
          </a:p>
          <a:p>
            <a:pPr algn="r" rtl="0" fontAlgn="base"/>
            <a:r>
              <a:rPr lang="en-NZ" sz="2800" dirty="0">
                <a:latin typeface="Century Gothic" panose="020B0502020202020204" pitchFamily="34" charset="0"/>
              </a:rPr>
              <a:t>(Claiborne &amp; </a:t>
            </a:r>
            <a:r>
              <a:rPr lang="en-NZ" sz="2800" dirty="0" err="1">
                <a:latin typeface="Century Gothic" panose="020B0502020202020204" pitchFamily="34" charset="0"/>
              </a:rPr>
              <a:t>Drewery</a:t>
            </a:r>
            <a:r>
              <a:rPr lang="en-NZ" sz="2800" dirty="0">
                <a:latin typeface="Century Gothic" panose="020B0502020202020204" pitchFamily="34" charset="0"/>
              </a:rPr>
              <a:t>, 2016)</a:t>
            </a:r>
          </a:p>
          <a:p>
            <a:pPr algn="l" rtl="0" fontAlgn="base"/>
            <a:endParaRPr lang="en-NZ" sz="2400" dirty="0">
              <a:effectLst/>
              <a:latin typeface="Century Gothic" panose="020B0502020202020204" pitchFamily="34" charset="0"/>
            </a:endParaRPr>
          </a:p>
          <a:p>
            <a:pPr algn="l" rtl="0" fontAlgn="base"/>
            <a:endParaRPr lang="en-NZ" sz="2400" dirty="0">
              <a:effectLst/>
              <a:latin typeface="Century Gothic" panose="020B0502020202020204" pitchFamily="34" charset="0"/>
            </a:endParaRPr>
          </a:p>
          <a:p>
            <a:pPr algn="l" rtl="0" fontAlgn="base"/>
            <a:endParaRPr lang="en-NZ" sz="2400" b="1" i="1" dirty="0">
              <a:effectLst/>
              <a:latin typeface="Arial" panose="020B0604020202020204" pitchFamily="34" charset="0"/>
            </a:endParaRPr>
          </a:p>
        </p:txBody>
      </p:sp>
      <p:pic>
        <p:nvPicPr>
          <p:cNvPr id="1026" name="Picture 2" descr="Mason Durie, 2013 – Te Ara – a history – Te Ara Encyclopedia of New Zealand">
            <a:extLst>
              <a:ext uri="{FF2B5EF4-FFF2-40B4-BE49-F238E27FC236}">
                <a16:creationId xmlns:a16="http://schemas.microsoft.com/office/drawing/2014/main" id="{97C2F05F-A7B5-4DB5-961E-5C4B73BAA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6735" y="0"/>
            <a:ext cx="4575265" cy="685800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20148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7937-422B-45F7-931B-350D932746A4}"/>
              </a:ext>
            </a:extLst>
          </p:cNvPr>
          <p:cNvSpPr>
            <a:spLocks noGrp="1"/>
          </p:cNvSpPr>
          <p:nvPr>
            <p:ph type="title" idx="4294967295"/>
          </p:nvPr>
        </p:nvSpPr>
        <p:spPr>
          <a:xfrm>
            <a:off x="659765" y="353060"/>
            <a:ext cx="5565775" cy="368300"/>
          </a:xfrm>
        </p:spPr>
        <p:txBody>
          <a:bodyPr>
            <a:normAutofit fontScale="90000"/>
          </a:bodyPr>
          <a:lstStyle/>
          <a:p>
            <a:r>
              <a:rPr lang="en-NZ" dirty="0" err="1"/>
              <a:t>Te</a:t>
            </a:r>
            <a:r>
              <a:rPr lang="en-NZ" dirty="0"/>
              <a:t> Whare tapa </a:t>
            </a:r>
            <a:r>
              <a:rPr lang="en-NZ" dirty="0" err="1"/>
              <a:t>whā</a:t>
            </a:r>
            <a:endParaRPr lang="en-NZ" dirty="0"/>
          </a:p>
        </p:txBody>
      </p:sp>
      <p:pic>
        <p:nvPicPr>
          <p:cNvPr id="5" name="Online Media 4" title="Te Whare Tapa Whā - Health and Wellbeing">
            <a:hlinkClick r:id="" action="ppaction://media"/>
            <a:extLst>
              <a:ext uri="{FF2B5EF4-FFF2-40B4-BE49-F238E27FC236}">
                <a16:creationId xmlns:a16="http://schemas.microsoft.com/office/drawing/2014/main" id="{DA4D35C7-B924-4D70-9963-078A86AFF1E4}"/>
              </a:ext>
            </a:extLst>
          </p:cNvPr>
          <p:cNvPicPr>
            <a:picLocks noRot="1" noChangeAspect="1"/>
          </p:cNvPicPr>
          <p:nvPr>
            <a:videoFile r:link="rId1"/>
          </p:nvPr>
        </p:nvPicPr>
        <p:blipFill>
          <a:blip r:embed="rId3"/>
          <a:stretch>
            <a:fillRect/>
          </a:stretch>
        </p:blipFill>
        <p:spPr>
          <a:xfrm>
            <a:off x="1594805" y="1234440"/>
            <a:ext cx="9002390" cy="5086350"/>
          </a:xfrm>
          <a:prstGeom prst="rect">
            <a:avLst/>
          </a:prstGeom>
        </p:spPr>
      </p:pic>
    </p:spTree>
    <p:extLst>
      <p:ext uri="{BB962C8B-B14F-4D97-AF65-F5344CB8AC3E}">
        <p14:creationId xmlns:p14="http://schemas.microsoft.com/office/powerpoint/2010/main" val="388793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A0D9CF7-AA0B-479B-B36D-FA2CDC286C0D}"/>
              </a:ext>
            </a:extLst>
          </p:cNvPr>
          <p:cNvSpPr>
            <a:spLocks noGrp="1"/>
          </p:cNvSpPr>
          <p:nvPr>
            <p:ph type="title"/>
          </p:nvPr>
        </p:nvSpPr>
        <p:spPr>
          <a:xfrm>
            <a:off x="556727" y="435215"/>
            <a:ext cx="11069216" cy="1142125"/>
          </a:xfrm>
        </p:spPr>
        <p:txBody>
          <a:bodyPr/>
          <a:lstStyle/>
          <a:p>
            <a:r>
              <a:rPr lang="en-NZ" dirty="0"/>
              <a:t>Let’s identify our own Te Whare Tapa Whā</a:t>
            </a:r>
          </a:p>
        </p:txBody>
      </p:sp>
      <p:sp>
        <p:nvSpPr>
          <p:cNvPr id="4" name="Content Placeholder 3">
            <a:extLst>
              <a:ext uri="{FF2B5EF4-FFF2-40B4-BE49-F238E27FC236}">
                <a16:creationId xmlns:a16="http://schemas.microsoft.com/office/drawing/2014/main" id="{BD6E216A-2F1B-4ACB-A028-71698DFD9571}"/>
              </a:ext>
            </a:extLst>
          </p:cNvPr>
          <p:cNvSpPr>
            <a:spLocks noGrp="1"/>
          </p:cNvSpPr>
          <p:nvPr>
            <p:ph idx="1"/>
          </p:nvPr>
        </p:nvSpPr>
        <p:spPr>
          <a:xfrm>
            <a:off x="556727" y="1680210"/>
            <a:ext cx="11069216" cy="5016895"/>
          </a:xfrm>
        </p:spPr>
        <p:txBody>
          <a:bodyPr>
            <a:normAutofit/>
          </a:bodyPr>
          <a:lstStyle/>
          <a:p>
            <a:pPr marL="0" indent="0">
              <a:buNone/>
            </a:pPr>
            <a:r>
              <a:rPr lang="en-NZ" sz="2400" b="1" dirty="0">
                <a:latin typeface="Century Gothic" panose="020B0502020202020204" pitchFamily="34" charset="0"/>
              </a:rPr>
              <a:t>Taha Whānau </a:t>
            </a:r>
            <a:r>
              <a:rPr lang="en-NZ" sz="2400" dirty="0">
                <a:latin typeface="Century Gothic" panose="020B0502020202020204" pitchFamily="34" charset="0"/>
              </a:rPr>
              <a:t>Who are the people, </a:t>
            </a:r>
            <a:r>
              <a:rPr lang="en-NZ" sz="2400" dirty="0" err="1">
                <a:latin typeface="Century Gothic" panose="020B0502020202020204" pitchFamily="34" charset="0"/>
              </a:rPr>
              <a:t>whānau</a:t>
            </a:r>
            <a:r>
              <a:rPr lang="en-NZ" sz="2400" dirty="0">
                <a:latin typeface="Century Gothic" panose="020B0502020202020204" pitchFamily="34" charset="0"/>
              </a:rPr>
              <a:t> or friends that form your inner circle of support?</a:t>
            </a:r>
          </a:p>
          <a:p>
            <a:pPr marL="0" indent="0">
              <a:buNone/>
            </a:pPr>
            <a:r>
              <a:rPr lang="en-NZ" sz="2400" b="1" dirty="0">
                <a:latin typeface="Century Gothic" panose="020B0502020202020204" pitchFamily="34" charset="0"/>
              </a:rPr>
              <a:t>Taha </a:t>
            </a:r>
            <a:r>
              <a:rPr lang="en-NZ" sz="2400" b="1" dirty="0" err="1">
                <a:latin typeface="Century Gothic" panose="020B0502020202020204" pitchFamily="34" charset="0"/>
              </a:rPr>
              <a:t>Hinengaro</a:t>
            </a:r>
            <a:r>
              <a:rPr lang="en-NZ" sz="2400" b="1" dirty="0">
                <a:latin typeface="Century Gothic" panose="020B0502020202020204" pitchFamily="34" charset="0"/>
              </a:rPr>
              <a:t> </a:t>
            </a:r>
            <a:r>
              <a:rPr lang="en-NZ" sz="2400" dirty="0">
                <a:latin typeface="Century Gothic" panose="020B0502020202020204" pitchFamily="34" charset="0"/>
              </a:rPr>
              <a:t>What helps to clear your mind? Talking to someone? Being organised so you don’t become overwhelmed?</a:t>
            </a:r>
          </a:p>
          <a:p>
            <a:pPr marL="0" indent="0">
              <a:buNone/>
            </a:pPr>
            <a:r>
              <a:rPr lang="en-NZ" sz="2400" b="1" dirty="0">
                <a:latin typeface="Century Gothic" panose="020B0502020202020204" pitchFamily="34" charset="0"/>
              </a:rPr>
              <a:t>Taha Wairua </a:t>
            </a:r>
            <a:r>
              <a:rPr lang="en-NZ" sz="2400" dirty="0">
                <a:latin typeface="Century Gothic" panose="020B0502020202020204" pitchFamily="34" charset="0"/>
              </a:rPr>
              <a:t>What practices (if any) do you use for self care? Spending time with tamariki or friends? Writing in a journal? Yoga? Crystals? Karakia?</a:t>
            </a:r>
          </a:p>
          <a:p>
            <a:pPr marL="0" indent="0">
              <a:buNone/>
            </a:pPr>
            <a:r>
              <a:rPr lang="en-NZ" sz="2400" b="1" dirty="0">
                <a:latin typeface="Century Gothic" panose="020B0502020202020204" pitchFamily="34" charset="0"/>
              </a:rPr>
              <a:t>Taha </a:t>
            </a:r>
            <a:r>
              <a:rPr lang="en-NZ" sz="2400" b="1" dirty="0" err="1">
                <a:latin typeface="Century Gothic" panose="020B0502020202020204" pitchFamily="34" charset="0"/>
              </a:rPr>
              <a:t>Tinana</a:t>
            </a:r>
            <a:r>
              <a:rPr lang="en-NZ" sz="2400" b="1" dirty="0">
                <a:latin typeface="Century Gothic" panose="020B0502020202020204" pitchFamily="34" charset="0"/>
              </a:rPr>
              <a:t> </a:t>
            </a:r>
            <a:r>
              <a:rPr lang="en-NZ" sz="2400" dirty="0">
                <a:latin typeface="Century Gothic" panose="020B0502020202020204" pitchFamily="34" charset="0"/>
              </a:rPr>
              <a:t>How do you look after yourself physically? A good sleep routine? Limiting social media? Exercise? Eating nourishing food?</a:t>
            </a:r>
            <a:endParaRPr lang="en-NZ" sz="2400" b="1" dirty="0">
              <a:latin typeface="Century Gothic" panose="020B0502020202020204" pitchFamily="34" charset="0"/>
            </a:endParaRPr>
          </a:p>
        </p:txBody>
      </p:sp>
    </p:spTree>
    <p:extLst>
      <p:ext uri="{BB962C8B-B14F-4D97-AF65-F5344CB8AC3E}">
        <p14:creationId xmlns:p14="http://schemas.microsoft.com/office/powerpoint/2010/main" val="24258737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3914710" y="23927"/>
            <a:ext cx="8825245" cy="1142125"/>
          </a:xfrm>
        </p:spPr>
        <p:txBody>
          <a:bodyPr/>
          <a:lstStyle/>
          <a:p>
            <a:r>
              <a:rPr lang="en-NZ" dirty="0"/>
              <a:t>Dr </a:t>
            </a:r>
            <a:r>
              <a:rPr lang="en-NZ" dirty="0" err="1"/>
              <a:t>Arapera</a:t>
            </a:r>
            <a:r>
              <a:rPr lang="en-NZ" dirty="0"/>
              <a:t> Royal-</a:t>
            </a:r>
            <a:r>
              <a:rPr lang="en-NZ" dirty="0" err="1"/>
              <a:t>Tangaere</a:t>
            </a:r>
            <a:endParaRPr lang="en-NZ" dirty="0"/>
          </a:p>
        </p:txBody>
      </p:sp>
      <p:sp>
        <p:nvSpPr>
          <p:cNvPr id="5" name="TextBox 4">
            <a:extLst>
              <a:ext uri="{FF2B5EF4-FFF2-40B4-BE49-F238E27FC236}">
                <a16:creationId xmlns:a16="http://schemas.microsoft.com/office/drawing/2014/main" id="{C927F514-5EDF-4063-B93F-AD3548C8EC6F}"/>
              </a:ext>
            </a:extLst>
          </p:cNvPr>
          <p:cNvSpPr txBox="1"/>
          <p:nvPr/>
        </p:nvSpPr>
        <p:spPr>
          <a:xfrm>
            <a:off x="3914710" y="1166052"/>
            <a:ext cx="7797853" cy="5693866"/>
          </a:xfrm>
          <a:prstGeom prst="rect">
            <a:avLst/>
          </a:prstGeom>
          <a:noFill/>
        </p:spPr>
        <p:txBody>
          <a:bodyPr wrap="square">
            <a:spAutoFit/>
          </a:bodyPr>
          <a:lstStyle/>
          <a:p>
            <a:pPr algn="l" rtl="0" fontAlgn="base"/>
            <a:r>
              <a:rPr lang="en-NZ" sz="2800" b="0" u="none" strike="noStrike" dirty="0">
                <a:effectLst/>
                <a:latin typeface="Century Gothic" panose="020B0502020202020204" pitchFamily="34" charset="0"/>
              </a:rPr>
              <a:t>For </a:t>
            </a:r>
            <a:r>
              <a:rPr lang="en-NZ" sz="2800" b="0" u="none" strike="noStrike" dirty="0" err="1">
                <a:effectLst/>
                <a:latin typeface="Century Gothic" panose="020B0502020202020204" pitchFamily="34" charset="0"/>
              </a:rPr>
              <a:t>te</a:t>
            </a:r>
            <a:r>
              <a:rPr lang="en-NZ" sz="2800" b="0" u="none" strike="noStrike" dirty="0">
                <a:effectLst/>
                <a:latin typeface="Century Gothic" panose="020B0502020202020204" pitchFamily="34" charset="0"/>
              </a:rPr>
              <a:t> iwi Māori, the theory of </a:t>
            </a:r>
            <a:r>
              <a:rPr lang="en-NZ" sz="2800" b="1" u="none" strike="noStrike" dirty="0">
                <a:effectLst/>
                <a:latin typeface="Century Gothic" panose="020B0502020202020204" pitchFamily="34" charset="0"/>
              </a:rPr>
              <a:t>Māori Human Development Learning </a:t>
            </a:r>
            <a:r>
              <a:rPr lang="en-NZ" sz="2800" u="none" strike="noStrike" dirty="0">
                <a:effectLst/>
                <a:latin typeface="Century Gothic" panose="020B0502020202020204" pitchFamily="34" charset="0"/>
              </a:rPr>
              <a:t>has been passed on by kaumatua to the generations that follow.</a:t>
            </a:r>
          </a:p>
          <a:p>
            <a:pPr algn="l" rtl="0" fontAlgn="base"/>
            <a:endParaRPr lang="en-NZ" sz="2800" b="1" i="1" dirty="0">
              <a:latin typeface="Century Gothic" panose="020B0502020202020204" pitchFamily="34" charset="0"/>
            </a:endParaRPr>
          </a:p>
          <a:p>
            <a:pPr algn="l" rtl="0" fontAlgn="base"/>
            <a:r>
              <a:rPr lang="en-NZ" sz="2800" dirty="0">
                <a:latin typeface="Century Gothic" panose="020B0502020202020204" pitchFamily="34" charset="0"/>
              </a:rPr>
              <a:t>Kaupapa Māori is present in </a:t>
            </a:r>
            <a:r>
              <a:rPr lang="en-NZ" sz="2800" dirty="0" err="1">
                <a:latin typeface="Century Gothic" panose="020B0502020202020204" pitchFamily="34" charset="0"/>
              </a:rPr>
              <a:t>waiata</a:t>
            </a:r>
            <a:r>
              <a:rPr lang="en-NZ" sz="2800" dirty="0">
                <a:latin typeface="Century Gothic" panose="020B0502020202020204" pitchFamily="34" charset="0"/>
              </a:rPr>
              <a:t>, </a:t>
            </a:r>
            <a:r>
              <a:rPr lang="en-NZ" sz="2800" dirty="0" err="1">
                <a:latin typeface="Century Gothic" panose="020B0502020202020204" pitchFamily="34" charset="0"/>
              </a:rPr>
              <a:t>pakiwaitara</a:t>
            </a:r>
            <a:r>
              <a:rPr lang="en-NZ" sz="2800" dirty="0">
                <a:latin typeface="Century Gothic" panose="020B0502020202020204" pitchFamily="34" charset="0"/>
              </a:rPr>
              <a:t> and mentioned in many </a:t>
            </a:r>
            <a:r>
              <a:rPr lang="en-NZ" sz="2800" dirty="0" err="1">
                <a:latin typeface="Century Gothic" panose="020B0502020202020204" pitchFamily="34" charset="0"/>
              </a:rPr>
              <a:t>karakia</a:t>
            </a:r>
            <a:r>
              <a:rPr lang="en-NZ" sz="2800" dirty="0">
                <a:latin typeface="Century Gothic" panose="020B0502020202020204" pitchFamily="34" charset="0"/>
              </a:rPr>
              <a:t>.</a:t>
            </a:r>
          </a:p>
          <a:p>
            <a:pPr algn="l" rtl="0" fontAlgn="base"/>
            <a:endParaRPr lang="en-NZ" sz="2800" dirty="0">
              <a:effectLst/>
              <a:latin typeface="Century Gothic" panose="020B0502020202020204" pitchFamily="34" charset="0"/>
            </a:endParaRPr>
          </a:p>
          <a:p>
            <a:pPr algn="l" rtl="0" fontAlgn="base"/>
            <a:r>
              <a:rPr lang="en-NZ" sz="2800" dirty="0">
                <a:latin typeface="Century Gothic" panose="020B0502020202020204" pitchFamily="34" charset="0"/>
              </a:rPr>
              <a:t>It is the Māori way of perceiving the world and the universe and it is embodied in the intricate interrelationships between people and the universe.                (</a:t>
            </a:r>
            <a:r>
              <a:rPr lang="en-NZ" sz="2800" dirty="0" err="1">
                <a:latin typeface="Century Gothic" panose="020B0502020202020204" pitchFamily="34" charset="0"/>
              </a:rPr>
              <a:t>Tangaere</a:t>
            </a:r>
            <a:r>
              <a:rPr lang="en-NZ" sz="2800" dirty="0">
                <a:latin typeface="Century Gothic" panose="020B0502020202020204" pitchFamily="34" charset="0"/>
              </a:rPr>
              <a:t>, 1997)</a:t>
            </a:r>
            <a:endParaRPr lang="en-NZ" sz="2800" dirty="0">
              <a:effectLst/>
              <a:latin typeface="Century Gothic" panose="020B0502020202020204" pitchFamily="34" charset="0"/>
            </a:endParaRPr>
          </a:p>
          <a:p>
            <a:pPr algn="l" rtl="0" fontAlgn="base"/>
            <a:endParaRPr lang="en-NZ" sz="2800" b="1" i="1" dirty="0">
              <a:effectLst/>
              <a:latin typeface="Arial" panose="020B0604020202020204" pitchFamily="34" charset="0"/>
            </a:endParaRPr>
          </a:p>
        </p:txBody>
      </p:sp>
      <p:pic>
        <p:nvPicPr>
          <p:cNvPr id="12290" name="Picture 2">
            <a:extLst>
              <a:ext uri="{FF2B5EF4-FFF2-40B4-BE49-F238E27FC236}">
                <a16:creationId xmlns:a16="http://schemas.microsoft.com/office/drawing/2014/main" id="{351CCDAA-0B6C-4782-AA37-82D638822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6052"/>
            <a:ext cx="3860305" cy="5148662"/>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8559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390674" y="187930"/>
            <a:ext cx="8825245" cy="1142125"/>
          </a:xfrm>
        </p:spPr>
        <p:txBody>
          <a:bodyPr/>
          <a:lstStyle/>
          <a:p>
            <a:r>
              <a:rPr lang="en-NZ" dirty="0"/>
              <a:t>Royal-</a:t>
            </a:r>
            <a:r>
              <a:rPr lang="en-NZ" dirty="0" err="1"/>
              <a:t>Tangaere</a:t>
            </a:r>
            <a:r>
              <a:rPr lang="en-NZ" dirty="0"/>
              <a:t>: Poutama</a:t>
            </a:r>
          </a:p>
        </p:txBody>
      </p:sp>
      <p:sp>
        <p:nvSpPr>
          <p:cNvPr id="5" name="TextBox 4">
            <a:extLst>
              <a:ext uri="{FF2B5EF4-FFF2-40B4-BE49-F238E27FC236}">
                <a16:creationId xmlns:a16="http://schemas.microsoft.com/office/drawing/2014/main" id="{C927F514-5EDF-4063-B93F-AD3548C8EC6F}"/>
              </a:ext>
            </a:extLst>
          </p:cNvPr>
          <p:cNvSpPr txBox="1"/>
          <p:nvPr/>
        </p:nvSpPr>
        <p:spPr>
          <a:xfrm>
            <a:off x="390674" y="1225689"/>
            <a:ext cx="5958755" cy="5632311"/>
          </a:xfrm>
          <a:prstGeom prst="rect">
            <a:avLst/>
          </a:prstGeom>
          <a:noFill/>
        </p:spPr>
        <p:txBody>
          <a:bodyPr wrap="square">
            <a:spAutoFit/>
          </a:bodyPr>
          <a:lstStyle/>
          <a:p>
            <a:pPr marL="342900" indent="-342900" algn="l" rtl="0" fontAlgn="base">
              <a:buFont typeface="Arial" panose="020B0604020202020204" pitchFamily="34" charset="0"/>
              <a:buChar char="•"/>
            </a:pPr>
            <a:r>
              <a:rPr lang="en-NZ" sz="2400" b="0" u="none" strike="noStrike" dirty="0">
                <a:effectLst/>
                <a:latin typeface="Century Gothic" panose="020B0502020202020204" pitchFamily="34" charset="0"/>
              </a:rPr>
              <a:t>What is a Poutama? What does it traditionally symbolise?</a:t>
            </a:r>
          </a:p>
          <a:p>
            <a:pPr algn="l" rtl="0" fontAlgn="base"/>
            <a:endParaRPr lang="en-NZ" sz="2400" b="0" u="none" strike="noStrike" dirty="0">
              <a:effectLst/>
              <a:latin typeface="Century Gothic" panose="020B0502020202020204" pitchFamily="34" charset="0"/>
            </a:endParaRPr>
          </a:p>
          <a:p>
            <a:pPr marL="342900" indent="-342900" algn="l" rtl="0" fontAlgn="base">
              <a:buFont typeface="Arial" panose="020B0604020202020204" pitchFamily="34" charset="0"/>
              <a:buChar char="•"/>
            </a:pPr>
            <a:r>
              <a:rPr lang="en-NZ" sz="2400" dirty="0">
                <a:effectLst/>
                <a:latin typeface="Century Gothic" panose="020B0502020202020204" pitchFamily="34" charset="0"/>
              </a:rPr>
              <a:t>How is it used as an analogy for growth and development?</a:t>
            </a:r>
          </a:p>
          <a:p>
            <a:pPr algn="l" rtl="0" fontAlgn="base"/>
            <a:endParaRPr lang="en-NZ" sz="2400" dirty="0">
              <a:effectLst/>
              <a:latin typeface="Century Gothic" panose="020B0502020202020204" pitchFamily="34" charset="0"/>
            </a:endParaRPr>
          </a:p>
          <a:p>
            <a:pPr marL="342900" indent="-342900" algn="l" rtl="0" fontAlgn="base">
              <a:buFont typeface="Arial" panose="020B0604020202020204" pitchFamily="34" charset="0"/>
              <a:buChar char="•"/>
            </a:pPr>
            <a:r>
              <a:rPr lang="en-NZ" sz="2400" dirty="0">
                <a:latin typeface="Century Gothic" panose="020B0502020202020204" pitchFamily="34" charset="0"/>
              </a:rPr>
              <a:t>What responsibility does the </a:t>
            </a:r>
            <a:r>
              <a:rPr lang="en-NZ" sz="2400" dirty="0" err="1">
                <a:latin typeface="Century Gothic" panose="020B0502020202020204" pitchFamily="34" charset="0"/>
              </a:rPr>
              <a:t>tuakana</a:t>
            </a:r>
            <a:r>
              <a:rPr lang="en-NZ" sz="2400" dirty="0">
                <a:latin typeface="Century Gothic" panose="020B0502020202020204" pitchFamily="34" charset="0"/>
              </a:rPr>
              <a:t> have in learning?</a:t>
            </a:r>
          </a:p>
          <a:p>
            <a:pPr algn="l" rtl="0" fontAlgn="base"/>
            <a:endParaRPr lang="en-NZ" sz="2400" dirty="0">
              <a:latin typeface="Century Gothic" panose="020B0502020202020204" pitchFamily="34" charset="0"/>
            </a:endParaRPr>
          </a:p>
          <a:p>
            <a:pPr marL="342900" indent="-342900" algn="l" rtl="0" fontAlgn="base">
              <a:buFont typeface="Arial" panose="020B0604020202020204" pitchFamily="34" charset="0"/>
              <a:buChar char="•"/>
            </a:pPr>
            <a:r>
              <a:rPr lang="en-NZ" sz="2400" dirty="0">
                <a:effectLst/>
                <a:latin typeface="Century Gothic" panose="020B0502020202020204" pitchFamily="34" charset="0"/>
              </a:rPr>
              <a:t>Can you think of any links to Western theory?</a:t>
            </a:r>
            <a:endParaRPr lang="en-NZ" sz="2400" dirty="0">
              <a:latin typeface="Century Gothic" panose="020B0502020202020204" pitchFamily="34" charset="0"/>
            </a:endParaRPr>
          </a:p>
          <a:p>
            <a:pPr algn="l" rtl="0" fontAlgn="base"/>
            <a:endParaRPr lang="en-NZ" sz="2400" dirty="0">
              <a:latin typeface="Century Gothic" panose="020B0502020202020204" pitchFamily="34" charset="0"/>
            </a:endParaRPr>
          </a:p>
          <a:p>
            <a:pPr marL="342900" indent="-342900" algn="l" rtl="0" fontAlgn="base">
              <a:buFont typeface="Arial" panose="020B0604020202020204" pitchFamily="34" charset="0"/>
              <a:buChar char="•"/>
            </a:pPr>
            <a:r>
              <a:rPr lang="en-NZ" sz="2400" dirty="0">
                <a:latin typeface="Century Gothic" panose="020B0502020202020204" pitchFamily="34" charset="0"/>
              </a:rPr>
              <a:t>How do </a:t>
            </a:r>
            <a:r>
              <a:rPr lang="en-NZ" sz="2400" dirty="0" err="1">
                <a:latin typeface="Century Gothic" panose="020B0502020202020204" pitchFamily="34" charset="0"/>
              </a:rPr>
              <a:t>tamariki</a:t>
            </a:r>
            <a:r>
              <a:rPr lang="en-NZ" sz="2400" dirty="0">
                <a:latin typeface="Century Gothic" panose="020B0502020202020204" pitchFamily="34" charset="0"/>
              </a:rPr>
              <a:t> learn the values of their culture?</a:t>
            </a:r>
          </a:p>
          <a:p>
            <a:pPr algn="l" rtl="0" fontAlgn="base"/>
            <a:endParaRPr lang="en-NZ" sz="2400" b="1" i="1" dirty="0">
              <a:effectLst/>
              <a:latin typeface="Arial" panose="020B0604020202020204" pitchFamily="34" charset="0"/>
            </a:endParaRPr>
          </a:p>
        </p:txBody>
      </p:sp>
      <p:pic>
        <p:nvPicPr>
          <p:cNvPr id="13314" name="Picture 2" descr="Poutama - imagine a wall panel in a main room... | Maori patterns, Maori  art, Maori designs">
            <a:extLst>
              <a:ext uri="{FF2B5EF4-FFF2-40B4-BE49-F238E27FC236}">
                <a16:creationId xmlns:a16="http://schemas.microsoft.com/office/drawing/2014/main" id="{9F06EE9A-5545-4BCE-A109-8900045F3AE2}"/>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r="18467"/>
          <a:stretch/>
        </p:blipFill>
        <p:spPr bwMode="auto">
          <a:xfrm>
            <a:off x="6582310" y="-11131"/>
            <a:ext cx="5609690" cy="6880261"/>
          </a:xfrm>
          <a:prstGeom prst="rect">
            <a:avLst/>
          </a:prstGeom>
          <a:noFill/>
          <a:effectLst>
            <a:outerShdw blurRad="50800" dist="50800" dir="5400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190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FDFC6-FD65-4689-BE03-6FD30BF9E812}"/>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03079" y="0"/>
            <a:ext cx="10088921" cy="6852058"/>
          </a:xfrm>
          <a:prstGeom prst="rect">
            <a:avLst/>
          </a:prstGeom>
        </p:spPr>
      </p:pic>
      <p:sp>
        <p:nvSpPr>
          <p:cNvPr id="2" name="Title 1">
            <a:extLst>
              <a:ext uri="{FF2B5EF4-FFF2-40B4-BE49-F238E27FC236}">
                <a16:creationId xmlns:a16="http://schemas.microsoft.com/office/drawing/2014/main" id="{963FD733-F781-4AF0-A701-02E7162BEEB9}"/>
              </a:ext>
            </a:extLst>
          </p:cNvPr>
          <p:cNvSpPr>
            <a:spLocks noGrp="1"/>
          </p:cNvSpPr>
          <p:nvPr>
            <p:ph type="title"/>
          </p:nvPr>
        </p:nvSpPr>
        <p:spPr/>
        <p:txBody>
          <a:bodyPr/>
          <a:lstStyle/>
          <a:p>
            <a:r>
              <a:rPr lang="en-NZ" dirty="0" err="1"/>
              <a:t>Tāne’s</a:t>
            </a:r>
            <a:r>
              <a:rPr lang="en-NZ" dirty="0"/>
              <a:t> three baskets of knowledge</a:t>
            </a:r>
          </a:p>
        </p:txBody>
      </p:sp>
      <p:sp>
        <p:nvSpPr>
          <p:cNvPr id="7" name="TextBox 6">
            <a:extLst>
              <a:ext uri="{FF2B5EF4-FFF2-40B4-BE49-F238E27FC236}">
                <a16:creationId xmlns:a16="http://schemas.microsoft.com/office/drawing/2014/main" id="{BEB47F38-9696-44F2-B50B-9E7A61044534}"/>
              </a:ext>
            </a:extLst>
          </p:cNvPr>
          <p:cNvSpPr txBox="1"/>
          <p:nvPr/>
        </p:nvSpPr>
        <p:spPr>
          <a:xfrm>
            <a:off x="2514600" y="5306786"/>
            <a:ext cx="2139043" cy="584775"/>
          </a:xfrm>
          <a:prstGeom prst="rect">
            <a:avLst/>
          </a:prstGeom>
          <a:noFill/>
        </p:spPr>
        <p:txBody>
          <a:bodyPr wrap="square" rtlCol="0">
            <a:spAutoFit/>
          </a:bodyPr>
          <a:lstStyle/>
          <a:p>
            <a:r>
              <a:rPr lang="en-NZ" sz="3200" dirty="0" err="1">
                <a:solidFill>
                  <a:schemeClr val="bg1"/>
                </a:solidFill>
              </a:rPr>
              <a:t>kete-aronui</a:t>
            </a:r>
            <a:endParaRPr lang="en-NZ" sz="3200" dirty="0">
              <a:solidFill>
                <a:schemeClr val="bg1"/>
              </a:solidFill>
            </a:endParaRPr>
          </a:p>
        </p:txBody>
      </p:sp>
      <p:sp>
        <p:nvSpPr>
          <p:cNvPr id="8" name="TextBox 7">
            <a:extLst>
              <a:ext uri="{FF2B5EF4-FFF2-40B4-BE49-F238E27FC236}">
                <a16:creationId xmlns:a16="http://schemas.microsoft.com/office/drawing/2014/main" id="{52646279-3B3F-43DC-9559-0D5020C4F17E}"/>
              </a:ext>
            </a:extLst>
          </p:cNvPr>
          <p:cNvSpPr txBox="1"/>
          <p:nvPr/>
        </p:nvSpPr>
        <p:spPr>
          <a:xfrm>
            <a:off x="6078017" y="3662347"/>
            <a:ext cx="2139043" cy="584775"/>
          </a:xfrm>
          <a:prstGeom prst="rect">
            <a:avLst/>
          </a:prstGeom>
          <a:noFill/>
        </p:spPr>
        <p:txBody>
          <a:bodyPr wrap="square" rtlCol="0">
            <a:spAutoFit/>
          </a:bodyPr>
          <a:lstStyle/>
          <a:p>
            <a:r>
              <a:rPr lang="en-NZ" sz="3200" dirty="0" err="1">
                <a:solidFill>
                  <a:schemeClr val="bg1"/>
                </a:solidFill>
              </a:rPr>
              <a:t>kete-tuauri</a:t>
            </a:r>
            <a:endParaRPr lang="en-NZ" sz="3200" dirty="0">
              <a:solidFill>
                <a:schemeClr val="bg1"/>
              </a:solidFill>
            </a:endParaRPr>
          </a:p>
        </p:txBody>
      </p:sp>
      <p:sp>
        <p:nvSpPr>
          <p:cNvPr id="9" name="TextBox 8">
            <a:extLst>
              <a:ext uri="{FF2B5EF4-FFF2-40B4-BE49-F238E27FC236}">
                <a16:creationId xmlns:a16="http://schemas.microsoft.com/office/drawing/2014/main" id="{F3FD8895-DE9B-4C2F-8AE5-C27D37E73226}"/>
              </a:ext>
            </a:extLst>
          </p:cNvPr>
          <p:cNvSpPr txBox="1"/>
          <p:nvPr/>
        </p:nvSpPr>
        <p:spPr>
          <a:xfrm>
            <a:off x="9486900" y="1775105"/>
            <a:ext cx="2139043" cy="584775"/>
          </a:xfrm>
          <a:prstGeom prst="rect">
            <a:avLst/>
          </a:prstGeom>
          <a:noFill/>
        </p:spPr>
        <p:txBody>
          <a:bodyPr wrap="square" rtlCol="0">
            <a:spAutoFit/>
          </a:bodyPr>
          <a:lstStyle/>
          <a:p>
            <a:r>
              <a:rPr lang="en-NZ" sz="3200" dirty="0" err="1">
                <a:solidFill>
                  <a:schemeClr val="bg1"/>
                </a:solidFill>
              </a:rPr>
              <a:t>kete-tuatea</a:t>
            </a:r>
            <a:endParaRPr lang="en-NZ" sz="3200" dirty="0">
              <a:solidFill>
                <a:schemeClr val="bg1"/>
              </a:solidFill>
            </a:endParaRPr>
          </a:p>
        </p:txBody>
      </p:sp>
    </p:spTree>
    <p:extLst>
      <p:ext uri="{BB962C8B-B14F-4D97-AF65-F5344CB8AC3E}">
        <p14:creationId xmlns:p14="http://schemas.microsoft.com/office/powerpoint/2010/main" val="4045478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D53883E-5DCB-4EAB-9033-C0D0D7230162}"/>
              </a:ext>
            </a:extLst>
          </p:cNvPr>
          <p:cNvPicPr>
            <a:picLocks noChangeAspect="1"/>
          </p:cNvPicPr>
          <p:nvPr/>
        </p:nvPicPr>
        <p:blipFill rotWithShape="1">
          <a:blip r:embed="rId3">
            <a:extLst>
              <a:ext uri="{28A0092B-C50C-407E-A947-70E740481C1C}">
                <a14:useLocalDpi xmlns:a14="http://schemas.microsoft.com/office/drawing/2010/main" val="0"/>
              </a:ext>
            </a:extLst>
          </a:blip>
          <a:srcRect t="19048"/>
          <a:stretch/>
        </p:blipFill>
        <p:spPr>
          <a:xfrm>
            <a:off x="1860176" y="0"/>
            <a:ext cx="8471647" cy="6858000"/>
          </a:xfrm>
          <a:prstGeom prst="rect">
            <a:avLst/>
          </a:prstGeom>
        </p:spPr>
      </p:pic>
    </p:spTree>
    <p:extLst>
      <p:ext uri="{BB962C8B-B14F-4D97-AF65-F5344CB8AC3E}">
        <p14:creationId xmlns:p14="http://schemas.microsoft.com/office/powerpoint/2010/main" val="20690632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3568202" y="220232"/>
            <a:ext cx="8825245" cy="1142125"/>
          </a:xfrm>
        </p:spPr>
        <p:txBody>
          <a:bodyPr/>
          <a:lstStyle/>
          <a:p>
            <a:r>
              <a:rPr lang="en-NZ" dirty="0"/>
              <a:t>Rangimarie Rose Pere</a:t>
            </a:r>
          </a:p>
        </p:txBody>
      </p:sp>
      <p:sp>
        <p:nvSpPr>
          <p:cNvPr id="5" name="TextBox 4">
            <a:extLst>
              <a:ext uri="{FF2B5EF4-FFF2-40B4-BE49-F238E27FC236}">
                <a16:creationId xmlns:a16="http://schemas.microsoft.com/office/drawing/2014/main" id="{C927F514-5EDF-4063-B93F-AD3548C8EC6F}"/>
              </a:ext>
            </a:extLst>
          </p:cNvPr>
          <p:cNvSpPr txBox="1"/>
          <p:nvPr/>
        </p:nvSpPr>
        <p:spPr>
          <a:xfrm>
            <a:off x="3568201" y="1219856"/>
            <a:ext cx="7535227" cy="5570756"/>
          </a:xfrm>
          <a:prstGeom prst="rect">
            <a:avLst/>
          </a:prstGeom>
          <a:noFill/>
        </p:spPr>
        <p:txBody>
          <a:bodyPr wrap="square">
            <a:spAutoFit/>
          </a:bodyPr>
          <a:lstStyle/>
          <a:p>
            <a:pPr algn="l" rtl="0" fontAlgn="base"/>
            <a:r>
              <a:rPr lang="en-NZ" sz="2800" dirty="0">
                <a:latin typeface="Century Gothic" panose="020B0502020202020204" pitchFamily="34" charset="0"/>
              </a:rPr>
              <a:t>Also focussing on a health and wellbeing perspective, Rose Pere devised the model </a:t>
            </a:r>
            <a:r>
              <a:rPr lang="en-NZ" sz="2800" b="1" dirty="0">
                <a:latin typeface="Century Gothic" panose="020B0502020202020204" pitchFamily="34" charset="0"/>
              </a:rPr>
              <a:t>Te </a:t>
            </a:r>
            <a:r>
              <a:rPr lang="en-NZ" sz="2800" b="1" dirty="0" err="1">
                <a:latin typeface="Century Gothic" panose="020B0502020202020204" pitchFamily="34" charset="0"/>
              </a:rPr>
              <a:t>Wheke</a:t>
            </a:r>
            <a:r>
              <a:rPr lang="en-NZ" sz="2800" b="1" dirty="0">
                <a:latin typeface="Century Gothic" panose="020B0502020202020204" pitchFamily="34" charset="0"/>
              </a:rPr>
              <a:t> </a:t>
            </a:r>
            <a:r>
              <a:rPr lang="en-NZ" sz="2800" dirty="0">
                <a:latin typeface="Century Gothic" panose="020B0502020202020204" pitchFamily="34" charset="0"/>
              </a:rPr>
              <a:t>based on an octopus (</a:t>
            </a:r>
            <a:r>
              <a:rPr lang="en-NZ" sz="2800" dirty="0" err="1">
                <a:latin typeface="Century Gothic" panose="020B0502020202020204" pitchFamily="34" charset="0"/>
              </a:rPr>
              <a:t>wheke</a:t>
            </a:r>
            <a:r>
              <a:rPr lang="en-NZ" sz="2800" dirty="0">
                <a:latin typeface="Century Gothic" panose="020B0502020202020204" pitchFamily="34" charset="0"/>
              </a:rPr>
              <a:t>).</a:t>
            </a:r>
          </a:p>
          <a:p>
            <a:pPr algn="l" rtl="0" fontAlgn="base"/>
            <a:endParaRPr lang="en-NZ" sz="2800" dirty="0">
              <a:effectLst/>
              <a:latin typeface="Century Gothic" panose="020B0502020202020204" pitchFamily="34" charset="0"/>
            </a:endParaRPr>
          </a:p>
          <a:p>
            <a:pPr algn="l" rtl="0" fontAlgn="base"/>
            <a:r>
              <a:rPr lang="en-NZ" sz="2800" dirty="0">
                <a:latin typeface="Century Gothic" panose="020B0502020202020204" pitchFamily="34" charset="0"/>
              </a:rPr>
              <a:t>Another holistic method of development that acknowledges the inextricable aspects of </a:t>
            </a:r>
            <a:r>
              <a:rPr lang="en-NZ" sz="2800" dirty="0" err="1">
                <a:latin typeface="Century Gothic" panose="020B0502020202020204" pitchFamily="34" charset="0"/>
              </a:rPr>
              <a:t>whānau</a:t>
            </a:r>
            <a:r>
              <a:rPr lang="en-NZ" sz="2800" dirty="0">
                <a:latin typeface="Century Gothic" panose="020B0502020202020204" pitchFamily="34" charset="0"/>
              </a:rPr>
              <a:t>, wellbeing and health, along with the dimensions that support these relationships.</a:t>
            </a:r>
          </a:p>
          <a:p>
            <a:pPr algn="l" rtl="0" fontAlgn="base"/>
            <a:endParaRPr lang="en-NZ" sz="2800" dirty="0">
              <a:effectLst/>
              <a:latin typeface="Century Gothic" panose="020B0502020202020204" pitchFamily="34" charset="0"/>
            </a:endParaRPr>
          </a:p>
          <a:p>
            <a:pPr algn="l" rtl="0" fontAlgn="base"/>
            <a:r>
              <a:rPr lang="en-NZ" sz="2800" dirty="0">
                <a:latin typeface="Century Gothic" panose="020B0502020202020204" pitchFamily="34" charset="0"/>
              </a:rPr>
              <a:t>(Claiborne &amp; </a:t>
            </a:r>
            <a:r>
              <a:rPr lang="en-NZ" sz="2800" dirty="0" err="1">
                <a:latin typeface="Century Gothic" panose="020B0502020202020204" pitchFamily="34" charset="0"/>
              </a:rPr>
              <a:t>Drewery</a:t>
            </a:r>
            <a:r>
              <a:rPr lang="en-NZ" sz="2800" dirty="0">
                <a:latin typeface="Century Gothic" panose="020B0502020202020204" pitchFamily="34" charset="0"/>
              </a:rPr>
              <a:t>, 2016)</a:t>
            </a:r>
            <a:endParaRPr lang="en-NZ" sz="2800" dirty="0">
              <a:effectLst/>
              <a:latin typeface="Century Gothic" panose="020B0502020202020204" pitchFamily="34" charset="0"/>
            </a:endParaRPr>
          </a:p>
          <a:p>
            <a:pPr algn="l" rtl="0" fontAlgn="base"/>
            <a:endParaRPr lang="en-NZ" sz="2400" dirty="0">
              <a:effectLst/>
              <a:latin typeface="Century Gothic" panose="020B0502020202020204" pitchFamily="34" charset="0"/>
            </a:endParaRPr>
          </a:p>
          <a:p>
            <a:pPr algn="l" rtl="0" fontAlgn="base"/>
            <a:endParaRPr lang="en-NZ" sz="2400" b="1" i="1" dirty="0">
              <a:effectLst/>
              <a:latin typeface="Arial" panose="020B0604020202020204" pitchFamily="34" charset="0"/>
            </a:endParaRPr>
          </a:p>
        </p:txBody>
      </p:sp>
      <p:pic>
        <p:nvPicPr>
          <p:cNvPr id="2050" name="Picture 2" descr="Rose Pere, Ngāti Kahungunu spiritual leader, laid to rest near Gisborne -  NZ Herald">
            <a:extLst>
              <a:ext uri="{FF2B5EF4-FFF2-40B4-BE49-F238E27FC236}">
                <a16:creationId xmlns:a16="http://schemas.microsoft.com/office/drawing/2014/main" id="{532F7B46-98A8-4C3C-9DFE-1B7C891AA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2" y="1219856"/>
            <a:ext cx="3303270" cy="4863710"/>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9732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3000" y="1295400"/>
            <a:ext cx="5867400" cy="566822"/>
          </a:xfrm>
          <a:prstGeom prst="rect">
            <a:avLst/>
          </a:prstGeom>
        </p:spPr>
        <p:txBody>
          <a:bodyPr vert="horz" wrap="square" lIns="0" tIns="12700" rIns="0" bIns="0" rtlCol="0">
            <a:spAutoFit/>
          </a:bodyPr>
          <a:lstStyle/>
          <a:p>
            <a:pPr marL="12700">
              <a:lnSpc>
                <a:spcPct val="100000"/>
              </a:lnSpc>
              <a:spcBef>
                <a:spcPts val="100"/>
              </a:spcBef>
            </a:pPr>
            <a:r>
              <a:rPr lang="en-NZ" b="1" spc="-25" dirty="0">
                <a:latin typeface="Century Gothic" panose="020B0502020202020204" pitchFamily="34" charset="0"/>
              </a:rPr>
              <a:t>Kaupapa o te </a:t>
            </a:r>
            <a:r>
              <a:rPr lang="en-NZ" b="1" spc="-25" dirty="0" err="1">
                <a:latin typeface="Century Gothic" panose="020B0502020202020204" pitchFamily="34" charset="0"/>
              </a:rPr>
              <a:t>rā</a:t>
            </a:r>
            <a:endParaRPr b="1" spc="125" dirty="0">
              <a:latin typeface="Century Gothic" panose="020B0502020202020204" pitchFamily="34" charset="0"/>
            </a:endParaRPr>
          </a:p>
        </p:txBody>
      </p:sp>
      <p:sp>
        <p:nvSpPr>
          <p:cNvPr id="4" name="object 4"/>
          <p:cNvSpPr txBox="1"/>
          <p:nvPr/>
        </p:nvSpPr>
        <p:spPr>
          <a:xfrm>
            <a:off x="1053846" y="2289424"/>
            <a:ext cx="9626600" cy="1408655"/>
          </a:xfrm>
          <a:prstGeom prst="rect">
            <a:avLst/>
          </a:prstGeom>
        </p:spPr>
        <p:txBody>
          <a:bodyPr vert="horz" wrap="square" lIns="0" tIns="12065" rIns="0" bIns="0" rtlCol="0">
            <a:spAutoFit/>
          </a:bodyPr>
          <a:lstStyle/>
          <a:p>
            <a:pPr marL="584200" marR="638175" indent="-457200">
              <a:lnSpc>
                <a:spcPct val="150000"/>
              </a:lnSpc>
              <a:spcBef>
                <a:spcPts val="95"/>
              </a:spcBef>
              <a:buFont typeface="Arial" panose="020B0604020202020204" pitchFamily="34" charset="0"/>
              <a:buChar char="•"/>
            </a:pPr>
            <a:r>
              <a:rPr lang="en-NZ" sz="3200" spc="10" dirty="0">
                <a:latin typeface="Century Gothic" panose="020B0502020202020204" pitchFamily="34" charset="0"/>
                <a:cs typeface="Arial"/>
              </a:rPr>
              <a:t>Theories that influence Te </a:t>
            </a:r>
            <a:r>
              <a:rPr lang="en-NZ" sz="3200" spc="10" dirty="0" err="1">
                <a:latin typeface="Century Gothic" panose="020B0502020202020204" pitchFamily="34" charset="0"/>
                <a:cs typeface="Arial"/>
              </a:rPr>
              <a:t>Whāriki</a:t>
            </a:r>
            <a:endParaRPr lang="en-NZ" sz="3200" spc="10" dirty="0">
              <a:latin typeface="Century Gothic" panose="020B0502020202020204" pitchFamily="34" charset="0"/>
              <a:cs typeface="Arial"/>
            </a:endParaRPr>
          </a:p>
          <a:p>
            <a:pPr marL="584200" marR="638175" indent="-457200">
              <a:lnSpc>
                <a:spcPct val="150000"/>
              </a:lnSpc>
              <a:spcBef>
                <a:spcPts val="95"/>
              </a:spcBef>
              <a:buFont typeface="Arial" panose="020B0604020202020204" pitchFamily="34" charset="0"/>
              <a:buChar char="•"/>
            </a:pPr>
            <a:r>
              <a:rPr lang="en-NZ" sz="3200" spc="10" dirty="0">
                <a:latin typeface="Century Gothic" panose="020B0502020202020204" pitchFamily="34" charset="0"/>
                <a:cs typeface="Arial"/>
              </a:rPr>
              <a:t>Te </a:t>
            </a:r>
            <a:r>
              <a:rPr lang="en-NZ" sz="3200" spc="10" dirty="0" err="1">
                <a:latin typeface="Century Gothic" panose="020B0502020202020204" pitchFamily="34" charset="0"/>
                <a:cs typeface="Arial"/>
              </a:rPr>
              <a:t>Whāriki</a:t>
            </a:r>
            <a:r>
              <a:rPr lang="en-NZ" sz="3200" spc="10" dirty="0">
                <a:latin typeface="Century Gothic" panose="020B0502020202020204" pitchFamily="34" charset="0"/>
                <a:cs typeface="Arial"/>
              </a:rPr>
              <a:t>: Early Childhood Curriculum</a:t>
            </a:r>
            <a:endParaRPr sz="3200" dirty="0">
              <a:latin typeface="Century Gothic" panose="020B0502020202020204" pitchFamily="34" charset="0"/>
              <a:cs typeface="Arial"/>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429459" y="320884"/>
            <a:ext cx="8825245" cy="1142125"/>
          </a:xfrm>
        </p:spPr>
        <p:txBody>
          <a:bodyPr/>
          <a:lstStyle/>
          <a:p>
            <a:r>
              <a:rPr lang="en-NZ" dirty="0"/>
              <a:t>Te </a:t>
            </a:r>
            <a:r>
              <a:rPr lang="en-NZ" dirty="0" err="1"/>
              <a:t>Wheke</a:t>
            </a:r>
            <a:endParaRPr lang="en-NZ" dirty="0"/>
          </a:p>
        </p:txBody>
      </p:sp>
      <p:pic>
        <p:nvPicPr>
          <p:cNvPr id="3076" name="Picture 4">
            <a:extLst>
              <a:ext uri="{FF2B5EF4-FFF2-40B4-BE49-F238E27FC236}">
                <a16:creationId xmlns:a16="http://schemas.microsoft.com/office/drawing/2014/main" id="{400564D0-0862-4A4E-AAE4-FF455334E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145" y="1705440"/>
            <a:ext cx="8120748" cy="45846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5A526E7-ECE0-430C-A696-EBCAF8C817C5}"/>
              </a:ext>
            </a:extLst>
          </p:cNvPr>
          <p:cNvSpPr txBox="1"/>
          <p:nvPr/>
        </p:nvSpPr>
        <p:spPr>
          <a:xfrm>
            <a:off x="8416444" y="1554584"/>
            <a:ext cx="2649920" cy="800219"/>
          </a:xfrm>
          <a:prstGeom prst="rect">
            <a:avLst/>
          </a:prstGeom>
          <a:noFill/>
        </p:spPr>
        <p:txBody>
          <a:bodyPr wrap="square" rtlCol="0">
            <a:spAutoFit/>
          </a:bodyPr>
          <a:lstStyle/>
          <a:p>
            <a:pPr algn="ctr"/>
            <a:r>
              <a:rPr lang="en-NZ" b="1" dirty="0" err="1"/>
              <a:t>Hinengaro</a:t>
            </a:r>
            <a:endParaRPr lang="en-NZ" b="1" dirty="0"/>
          </a:p>
          <a:p>
            <a:pPr algn="ctr"/>
            <a:r>
              <a:rPr lang="en-NZ" sz="1400" dirty="0"/>
              <a:t>Learning that arouses, stimulates and uplifts is important</a:t>
            </a:r>
          </a:p>
        </p:txBody>
      </p:sp>
      <p:sp>
        <p:nvSpPr>
          <p:cNvPr id="11" name="TextBox 10">
            <a:extLst>
              <a:ext uri="{FF2B5EF4-FFF2-40B4-BE49-F238E27FC236}">
                <a16:creationId xmlns:a16="http://schemas.microsoft.com/office/drawing/2014/main" id="{F730691D-155B-4473-A4C0-8CCEFEAADF94}"/>
              </a:ext>
            </a:extLst>
          </p:cNvPr>
          <p:cNvSpPr txBox="1"/>
          <p:nvPr/>
        </p:nvSpPr>
        <p:spPr>
          <a:xfrm>
            <a:off x="9714629" y="2650884"/>
            <a:ext cx="2477371" cy="800219"/>
          </a:xfrm>
          <a:prstGeom prst="rect">
            <a:avLst/>
          </a:prstGeom>
          <a:noFill/>
        </p:spPr>
        <p:txBody>
          <a:bodyPr wrap="square" rtlCol="0">
            <a:spAutoFit/>
          </a:bodyPr>
          <a:lstStyle/>
          <a:p>
            <a:pPr algn="ctr"/>
            <a:r>
              <a:rPr lang="en-NZ" b="1" dirty="0" err="1"/>
              <a:t>Whatu</a:t>
            </a:r>
            <a:r>
              <a:rPr lang="en-NZ" b="1" dirty="0"/>
              <a:t> </a:t>
            </a:r>
            <a:r>
              <a:rPr lang="en-NZ" b="1" dirty="0" err="1"/>
              <a:t>manawa</a:t>
            </a:r>
            <a:endParaRPr lang="en-NZ" b="1" dirty="0"/>
          </a:p>
          <a:p>
            <a:pPr algn="ctr"/>
            <a:r>
              <a:rPr lang="en-NZ" sz="1400" dirty="0"/>
              <a:t>An understanding of emotional development in all ages</a:t>
            </a:r>
          </a:p>
        </p:txBody>
      </p:sp>
      <p:sp>
        <p:nvSpPr>
          <p:cNvPr id="12" name="TextBox 11">
            <a:extLst>
              <a:ext uri="{FF2B5EF4-FFF2-40B4-BE49-F238E27FC236}">
                <a16:creationId xmlns:a16="http://schemas.microsoft.com/office/drawing/2014/main" id="{AC11C8F4-065B-4746-A5BD-DCF567D5EB22}"/>
              </a:ext>
            </a:extLst>
          </p:cNvPr>
          <p:cNvSpPr txBox="1"/>
          <p:nvPr/>
        </p:nvSpPr>
        <p:spPr>
          <a:xfrm>
            <a:off x="9645648" y="4699461"/>
            <a:ext cx="2477371" cy="1015663"/>
          </a:xfrm>
          <a:prstGeom prst="rect">
            <a:avLst/>
          </a:prstGeom>
          <a:noFill/>
        </p:spPr>
        <p:txBody>
          <a:bodyPr wrap="square" rtlCol="0">
            <a:spAutoFit/>
          </a:bodyPr>
          <a:lstStyle/>
          <a:p>
            <a:pPr algn="ctr"/>
            <a:r>
              <a:rPr lang="en-NZ" b="1" dirty="0"/>
              <a:t>Whanaungatanga</a:t>
            </a:r>
          </a:p>
          <a:p>
            <a:pPr algn="ctr"/>
            <a:r>
              <a:rPr lang="en-NZ" sz="1400" dirty="0"/>
              <a:t>The principle of all working to support each other across all generations</a:t>
            </a:r>
          </a:p>
        </p:txBody>
      </p:sp>
      <p:sp>
        <p:nvSpPr>
          <p:cNvPr id="13" name="TextBox 12">
            <a:extLst>
              <a:ext uri="{FF2B5EF4-FFF2-40B4-BE49-F238E27FC236}">
                <a16:creationId xmlns:a16="http://schemas.microsoft.com/office/drawing/2014/main" id="{6F99DA0D-123B-4212-ACAB-983C4D19A978}"/>
              </a:ext>
            </a:extLst>
          </p:cNvPr>
          <p:cNvSpPr txBox="1"/>
          <p:nvPr/>
        </p:nvSpPr>
        <p:spPr>
          <a:xfrm>
            <a:off x="6931323" y="5742142"/>
            <a:ext cx="2477371" cy="1015663"/>
          </a:xfrm>
          <a:prstGeom prst="rect">
            <a:avLst/>
          </a:prstGeom>
          <a:noFill/>
        </p:spPr>
        <p:txBody>
          <a:bodyPr wrap="square" rtlCol="0">
            <a:spAutoFit/>
          </a:bodyPr>
          <a:lstStyle/>
          <a:p>
            <a:pPr algn="ctr"/>
            <a:r>
              <a:rPr lang="en-NZ" b="1" dirty="0"/>
              <a:t>Taha </a:t>
            </a:r>
            <a:r>
              <a:rPr lang="en-NZ" b="1" dirty="0" err="1"/>
              <a:t>Tinana</a:t>
            </a:r>
            <a:endParaRPr lang="en-NZ" b="1" dirty="0"/>
          </a:p>
          <a:p>
            <a:pPr algn="ctr"/>
            <a:r>
              <a:rPr lang="en-NZ" sz="1400" dirty="0"/>
              <a:t>Specific physical, material, emotional and social needs related to physical survival</a:t>
            </a:r>
          </a:p>
        </p:txBody>
      </p:sp>
      <p:sp>
        <p:nvSpPr>
          <p:cNvPr id="14" name="TextBox 13">
            <a:extLst>
              <a:ext uri="{FF2B5EF4-FFF2-40B4-BE49-F238E27FC236}">
                <a16:creationId xmlns:a16="http://schemas.microsoft.com/office/drawing/2014/main" id="{6A37818A-B4D8-4C87-996F-B0ABEA8E7597}"/>
              </a:ext>
            </a:extLst>
          </p:cNvPr>
          <p:cNvSpPr txBox="1"/>
          <p:nvPr/>
        </p:nvSpPr>
        <p:spPr>
          <a:xfrm>
            <a:off x="3061049" y="5759400"/>
            <a:ext cx="2477371" cy="800219"/>
          </a:xfrm>
          <a:prstGeom prst="rect">
            <a:avLst/>
          </a:prstGeom>
          <a:noFill/>
        </p:spPr>
        <p:txBody>
          <a:bodyPr wrap="square" rtlCol="0">
            <a:spAutoFit/>
          </a:bodyPr>
          <a:lstStyle/>
          <a:p>
            <a:pPr algn="ctr"/>
            <a:r>
              <a:rPr lang="en-NZ" b="1" dirty="0" err="1"/>
              <a:t>Hā</a:t>
            </a:r>
            <a:r>
              <a:rPr lang="en-NZ" b="1" dirty="0"/>
              <a:t> a koro </a:t>
            </a:r>
            <a:r>
              <a:rPr lang="en-NZ" b="1" dirty="0" err="1"/>
              <a:t>mā</a:t>
            </a:r>
            <a:r>
              <a:rPr lang="en-NZ" b="1" dirty="0"/>
              <a:t> a </a:t>
            </a:r>
            <a:r>
              <a:rPr lang="en-NZ" b="1" dirty="0" err="1"/>
              <a:t>kui</a:t>
            </a:r>
            <a:r>
              <a:rPr lang="en-NZ" b="1" dirty="0"/>
              <a:t> </a:t>
            </a:r>
            <a:r>
              <a:rPr lang="en-NZ" b="1" dirty="0" err="1"/>
              <a:t>mā</a:t>
            </a:r>
            <a:endParaRPr lang="en-NZ" b="1" dirty="0"/>
          </a:p>
          <a:p>
            <a:pPr algn="ctr"/>
            <a:r>
              <a:rPr lang="en-NZ" sz="1400" dirty="0"/>
              <a:t>Links with the heritage passed down by our forebears</a:t>
            </a:r>
          </a:p>
        </p:txBody>
      </p:sp>
      <p:sp>
        <p:nvSpPr>
          <p:cNvPr id="15" name="TextBox 14">
            <a:extLst>
              <a:ext uri="{FF2B5EF4-FFF2-40B4-BE49-F238E27FC236}">
                <a16:creationId xmlns:a16="http://schemas.microsoft.com/office/drawing/2014/main" id="{F59E9FF6-D3E3-40D1-A62D-986D3C032EED}"/>
              </a:ext>
            </a:extLst>
          </p:cNvPr>
          <p:cNvSpPr txBox="1"/>
          <p:nvPr/>
        </p:nvSpPr>
        <p:spPr>
          <a:xfrm>
            <a:off x="429459" y="4617758"/>
            <a:ext cx="2477371" cy="1015663"/>
          </a:xfrm>
          <a:prstGeom prst="rect">
            <a:avLst/>
          </a:prstGeom>
          <a:noFill/>
        </p:spPr>
        <p:txBody>
          <a:bodyPr wrap="square" rtlCol="0">
            <a:spAutoFit/>
          </a:bodyPr>
          <a:lstStyle/>
          <a:p>
            <a:pPr algn="ctr"/>
            <a:r>
              <a:rPr lang="en-NZ" b="1" dirty="0"/>
              <a:t>Mauri</a:t>
            </a:r>
          </a:p>
          <a:p>
            <a:pPr algn="ctr"/>
            <a:r>
              <a:rPr lang="en-NZ" sz="1400" dirty="0"/>
              <a:t>An appreciation of the Mauri of individuals, </a:t>
            </a:r>
            <a:r>
              <a:rPr lang="en-NZ" sz="1400" dirty="0" err="1"/>
              <a:t>whānau</a:t>
            </a:r>
            <a:r>
              <a:rPr lang="en-NZ" sz="1400" dirty="0"/>
              <a:t> and every </a:t>
            </a:r>
            <a:r>
              <a:rPr lang="en-NZ" sz="1400" dirty="0" err="1"/>
              <a:t>whānau</a:t>
            </a:r>
            <a:r>
              <a:rPr lang="en-NZ" sz="1400" dirty="0"/>
              <a:t> within a community</a:t>
            </a:r>
          </a:p>
        </p:txBody>
      </p:sp>
      <p:sp>
        <p:nvSpPr>
          <p:cNvPr id="16" name="TextBox 15">
            <a:extLst>
              <a:ext uri="{FF2B5EF4-FFF2-40B4-BE49-F238E27FC236}">
                <a16:creationId xmlns:a16="http://schemas.microsoft.com/office/drawing/2014/main" id="{2483ABF1-64FD-46DF-B750-CF8F15C5D57B}"/>
              </a:ext>
            </a:extLst>
          </p:cNvPr>
          <p:cNvSpPr txBox="1"/>
          <p:nvPr/>
        </p:nvSpPr>
        <p:spPr>
          <a:xfrm>
            <a:off x="1552641" y="2047346"/>
            <a:ext cx="2477371" cy="1231106"/>
          </a:xfrm>
          <a:prstGeom prst="rect">
            <a:avLst/>
          </a:prstGeom>
          <a:noFill/>
        </p:spPr>
        <p:txBody>
          <a:bodyPr wrap="square" rtlCol="0">
            <a:spAutoFit/>
          </a:bodyPr>
          <a:lstStyle/>
          <a:p>
            <a:pPr algn="ctr"/>
            <a:r>
              <a:rPr lang="en-NZ" b="1" dirty="0" err="1"/>
              <a:t>Wairuatanga</a:t>
            </a:r>
            <a:endParaRPr lang="en-NZ" b="1" dirty="0"/>
          </a:p>
          <a:p>
            <a:pPr algn="ctr"/>
            <a:r>
              <a:rPr lang="en-NZ" sz="1400" dirty="0"/>
              <a:t>The creator is a powerful influence and the uniqueness of being Māori is sustained through this belief</a:t>
            </a:r>
          </a:p>
        </p:txBody>
      </p:sp>
      <p:sp>
        <p:nvSpPr>
          <p:cNvPr id="17" name="TextBox 16">
            <a:extLst>
              <a:ext uri="{FF2B5EF4-FFF2-40B4-BE49-F238E27FC236}">
                <a16:creationId xmlns:a16="http://schemas.microsoft.com/office/drawing/2014/main" id="{6A8B4183-7CF1-4A3A-9F5C-419D0248E0DD}"/>
              </a:ext>
            </a:extLst>
          </p:cNvPr>
          <p:cNvSpPr txBox="1"/>
          <p:nvPr/>
        </p:nvSpPr>
        <p:spPr>
          <a:xfrm>
            <a:off x="5991751" y="1522290"/>
            <a:ext cx="1761138" cy="1015663"/>
          </a:xfrm>
          <a:prstGeom prst="rect">
            <a:avLst/>
          </a:prstGeom>
          <a:noFill/>
        </p:spPr>
        <p:txBody>
          <a:bodyPr wrap="square" rtlCol="0">
            <a:spAutoFit/>
          </a:bodyPr>
          <a:lstStyle/>
          <a:p>
            <a:pPr algn="ctr"/>
            <a:r>
              <a:rPr lang="en-NZ" b="1" dirty="0"/>
              <a:t>Mana </a:t>
            </a:r>
            <a:r>
              <a:rPr lang="en-NZ" b="1" dirty="0" err="1"/>
              <a:t>ake</a:t>
            </a:r>
            <a:endParaRPr lang="en-NZ" b="1" dirty="0"/>
          </a:p>
          <a:p>
            <a:pPr algn="ctr"/>
            <a:r>
              <a:rPr lang="en-NZ" sz="1400" dirty="0"/>
              <a:t>Awareness of heredity from forebears</a:t>
            </a:r>
          </a:p>
        </p:txBody>
      </p:sp>
      <p:grpSp>
        <p:nvGrpSpPr>
          <p:cNvPr id="3" name="Group 2">
            <a:extLst>
              <a:ext uri="{FF2B5EF4-FFF2-40B4-BE49-F238E27FC236}">
                <a16:creationId xmlns:a16="http://schemas.microsoft.com/office/drawing/2014/main" id="{BE543707-1CDA-4B0D-BF3A-15502CDEB16C}"/>
              </a:ext>
            </a:extLst>
          </p:cNvPr>
          <p:cNvGrpSpPr/>
          <p:nvPr/>
        </p:nvGrpSpPr>
        <p:grpSpPr>
          <a:xfrm>
            <a:off x="3441057" y="359419"/>
            <a:ext cx="2550694" cy="1687927"/>
            <a:chOff x="3441057" y="359419"/>
            <a:chExt cx="2550694" cy="1687927"/>
          </a:xfrm>
        </p:grpSpPr>
        <p:sp>
          <p:nvSpPr>
            <p:cNvPr id="2" name="TextBox 1">
              <a:extLst>
                <a:ext uri="{FF2B5EF4-FFF2-40B4-BE49-F238E27FC236}">
                  <a16:creationId xmlns:a16="http://schemas.microsoft.com/office/drawing/2014/main" id="{3AFC4122-F4AD-400B-8C6D-AB31D8B35729}"/>
                </a:ext>
              </a:extLst>
            </p:cNvPr>
            <p:cNvSpPr txBox="1"/>
            <p:nvPr/>
          </p:nvSpPr>
          <p:spPr>
            <a:xfrm>
              <a:off x="3441057" y="359419"/>
              <a:ext cx="2550694" cy="800219"/>
            </a:xfrm>
            <a:prstGeom prst="rect">
              <a:avLst/>
            </a:prstGeom>
            <a:noFill/>
          </p:spPr>
          <p:txBody>
            <a:bodyPr wrap="square" rtlCol="0">
              <a:spAutoFit/>
            </a:bodyPr>
            <a:lstStyle/>
            <a:p>
              <a:pPr algn="ctr"/>
              <a:r>
                <a:rPr lang="en-NZ" b="1" dirty="0"/>
                <a:t>Te </a:t>
              </a:r>
              <a:r>
                <a:rPr lang="en-NZ" b="1" dirty="0" err="1"/>
                <a:t>Whānau</a:t>
              </a:r>
              <a:endParaRPr lang="en-NZ" b="1" dirty="0"/>
            </a:p>
            <a:p>
              <a:pPr algn="ctr"/>
              <a:r>
                <a:rPr lang="en-NZ" sz="1400" dirty="0"/>
                <a:t>The body and head represent the individual </a:t>
              </a:r>
              <a:r>
                <a:rPr lang="en-NZ" sz="1400" dirty="0" err="1"/>
                <a:t>whānau</a:t>
              </a:r>
              <a:r>
                <a:rPr lang="en-NZ" sz="1400" dirty="0"/>
                <a:t> unit</a:t>
              </a:r>
            </a:p>
          </p:txBody>
        </p:sp>
        <p:cxnSp>
          <p:nvCxnSpPr>
            <p:cNvPr id="6" name="Straight Arrow Connector 5">
              <a:extLst>
                <a:ext uri="{FF2B5EF4-FFF2-40B4-BE49-F238E27FC236}">
                  <a16:creationId xmlns:a16="http://schemas.microsoft.com/office/drawing/2014/main" id="{BB0C1037-EDFF-4146-9B74-8AD4304E8757}"/>
                </a:ext>
              </a:extLst>
            </p:cNvPr>
            <p:cNvCxnSpPr/>
            <p:nvPr/>
          </p:nvCxnSpPr>
          <p:spPr>
            <a:xfrm>
              <a:off x="4870383" y="1159638"/>
              <a:ext cx="356135" cy="8877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5" name="Group 4">
            <a:extLst>
              <a:ext uri="{FF2B5EF4-FFF2-40B4-BE49-F238E27FC236}">
                <a16:creationId xmlns:a16="http://schemas.microsoft.com/office/drawing/2014/main" id="{12FB101D-9BEA-480D-A091-8A3FEC5DCE9F}"/>
              </a:ext>
            </a:extLst>
          </p:cNvPr>
          <p:cNvGrpSpPr/>
          <p:nvPr/>
        </p:nvGrpSpPr>
        <p:grpSpPr>
          <a:xfrm>
            <a:off x="6138735" y="359419"/>
            <a:ext cx="2668271" cy="2964263"/>
            <a:chOff x="6138735" y="359419"/>
            <a:chExt cx="2668271" cy="2964263"/>
          </a:xfrm>
        </p:grpSpPr>
        <p:sp>
          <p:nvSpPr>
            <p:cNvPr id="8" name="TextBox 7">
              <a:extLst>
                <a:ext uri="{FF2B5EF4-FFF2-40B4-BE49-F238E27FC236}">
                  <a16:creationId xmlns:a16="http://schemas.microsoft.com/office/drawing/2014/main" id="{313FBA84-161C-478F-AC7A-5C5A8E5931FE}"/>
                </a:ext>
              </a:extLst>
            </p:cNvPr>
            <p:cNvSpPr txBox="1"/>
            <p:nvPr/>
          </p:nvSpPr>
          <p:spPr>
            <a:xfrm>
              <a:off x="6138735" y="359419"/>
              <a:ext cx="2668271" cy="800219"/>
            </a:xfrm>
            <a:prstGeom prst="rect">
              <a:avLst/>
            </a:prstGeom>
            <a:noFill/>
          </p:spPr>
          <p:txBody>
            <a:bodyPr wrap="square" rtlCol="0">
              <a:spAutoFit/>
            </a:bodyPr>
            <a:lstStyle/>
            <a:p>
              <a:pPr algn="ctr"/>
              <a:r>
                <a:rPr lang="en-NZ" b="1" dirty="0" err="1"/>
                <a:t>Waiora</a:t>
              </a:r>
              <a:endParaRPr lang="en-NZ" b="1" dirty="0"/>
            </a:p>
            <a:p>
              <a:pPr algn="ctr"/>
              <a:r>
                <a:rPr lang="en-NZ" sz="1400" dirty="0"/>
                <a:t>The “eyes” of the symbolic family unit will reflect total wellbeing</a:t>
              </a:r>
            </a:p>
          </p:txBody>
        </p:sp>
        <p:cxnSp>
          <p:nvCxnSpPr>
            <p:cNvPr id="18" name="Straight Arrow Connector 17">
              <a:extLst>
                <a:ext uri="{FF2B5EF4-FFF2-40B4-BE49-F238E27FC236}">
                  <a16:creationId xmlns:a16="http://schemas.microsoft.com/office/drawing/2014/main" id="{2A7E1C9C-53EC-40DE-88C2-F88B37DF6AA8}"/>
                </a:ext>
              </a:extLst>
            </p:cNvPr>
            <p:cNvCxnSpPr/>
            <p:nvPr/>
          </p:nvCxnSpPr>
          <p:spPr>
            <a:xfrm flipH="1">
              <a:off x="6756935" y="1159638"/>
              <a:ext cx="1413073" cy="2164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27471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utoShape 14" descr="Bronfenbrenner's Ecological Systems Theory">
            <a:extLst>
              <a:ext uri="{FF2B5EF4-FFF2-40B4-BE49-F238E27FC236}">
                <a16:creationId xmlns:a16="http://schemas.microsoft.com/office/drawing/2014/main" id="{D8C43855-B259-4A25-9CD3-BA10F22C15FC}"/>
              </a:ext>
            </a:extLst>
          </p:cNvPr>
          <p:cNvSpPr>
            <a:spLocks noChangeAspect="1" noChangeArrowheads="1"/>
          </p:cNvSpPr>
          <p:nvPr/>
        </p:nvSpPr>
        <p:spPr bwMode="auto">
          <a:xfrm>
            <a:off x="3192174" y="363699"/>
            <a:ext cx="6029325" cy="61150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mi-NZ"/>
          </a:p>
        </p:txBody>
      </p:sp>
      <p:sp>
        <p:nvSpPr>
          <p:cNvPr id="9" name="object 3">
            <a:extLst>
              <a:ext uri="{FF2B5EF4-FFF2-40B4-BE49-F238E27FC236}">
                <a16:creationId xmlns:a16="http://schemas.microsoft.com/office/drawing/2014/main" id="{8209C92C-E4F5-465C-B632-ED5BA3D9CEB3}"/>
              </a:ext>
            </a:extLst>
          </p:cNvPr>
          <p:cNvSpPr txBox="1"/>
          <p:nvPr/>
        </p:nvSpPr>
        <p:spPr>
          <a:xfrm>
            <a:off x="998773" y="2447988"/>
            <a:ext cx="8266430" cy="2813591"/>
          </a:xfrm>
          <a:prstGeom prst="rect">
            <a:avLst/>
          </a:prstGeom>
        </p:spPr>
        <p:txBody>
          <a:bodyPr vert="horz" wrap="square" lIns="0" tIns="12700" rIns="0" bIns="0" rtlCol="0">
            <a:spAutoFit/>
          </a:bodyPr>
          <a:lstStyle/>
          <a:p>
            <a:r>
              <a:rPr sz="2600" spc="-30" dirty="0">
                <a:latin typeface="Century Gothic" panose="020B0502020202020204" pitchFamily="34" charset="0"/>
                <a:cs typeface="Arial"/>
              </a:rPr>
              <a:t>Kia</a:t>
            </a:r>
            <a:r>
              <a:rPr sz="2600" spc="70" dirty="0">
                <a:latin typeface="Century Gothic" panose="020B0502020202020204" pitchFamily="34" charset="0"/>
                <a:cs typeface="Arial"/>
              </a:rPr>
              <a:t> </a:t>
            </a:r>
            <a:r>
              <a:rPr sz="2600" spc="105" dirty="0">
                <a:latin typeface="Century Gothic" panose="020B0502020202020204" pitchFamily="34" charset="0"/>
                <a:cs typeface="Arial"/>
              </a:rPr>
              <a:t>tau</a:t>
            </a:r>
            <a:r>
              <a:rPr sz="2600" spc="45" dirty="0">
                <a:latin typeface="Century Gothic" panose="020B0502020202020204" pitchFamily="34" charset="0"/>
                <a:cs typeface="Arial"/>
              </a:rPr>
              <a:t> </a:t>
            </a:r>
            <a:r>
              <a:rPr sz="2600" spc="30" dirty="0">
                <a:latin typeface="Century Gothic" panose="020B0502020202020204" pitchFamily="34" charset="0"/>
                <a:cs typeface="Arial"/>
              </a:rPr>
              <a:t>ki</a:t>
            </a:r>
            <a:r>
              <a:rPr sz="2600" spc="55" dirty="0">
                <a:latin typeface="Century Gothic" panose="020B0502020202020204" pitchFamily="34" charset="0"/>
                <a:cs typeface="Arial"/>
              </a:rPr>
              <a:t> a</a:t>
            </a:r>
            <a:r>
              <a:rPr sz="2600" spc="65" dirty="0">
                <a:latin typeface="Century Gothic" panose="020B0502020202020204" pitchFamily="34" charset="0"/>
                <a:cs typeface="Arial"/>
              </a:rPr>
              <a:t> </a:t>
            </a:r>
            <a:r>
              <a:rPr sz="2600" spc="130" dirty="0">
                <a:latin typeface="Century Gothic" panose="020B0502020202020204" pitchFamily="34" charset="0"/>
                <a:cs typeface="Arial"/>
              </a:rPr>
              <a:t>t</a:t>
            </a:r>
            <a:r>
              <a:rPr sz="2600" spc="130" dirty="0">
                <a:latin typeface="Century Gothic" panose="020B0502020202020204" pitchFamily="34" charset="0"/>
                <a:cs typeface="Calibri"/>
              </a:rPr>
              <a:t>ā</a:t>
            </a:r>
            <a:r>
              <a:rPr sz="2600" spc="130" dirty="0">
                <a:latin typeface="Century Gothic" panose="020B0502020202020204" pitchFamily="34" charset="0"/>
                <a:cs typeface="Arial"/>
              </a:rPr>
              <a:t>tou</a:t>
            </a:r>
            <a:r>
              <a:rPr sz="2600" spc="70" dirty="0">
                <a:latin typeface="Century Gothic" panose="020B0502020202020204" pitchFamily="34" charset="0"/>
                <a:cs typeface="Arial"/>
              </a:rPr>
              <a:t> </a:t>
            </a:r>
            <a:r>
              <a:rPr sz="2600" spc="80" dirty="0">
                <a:latin typeface="Century Gothic" panose="020B0502020202020204" pitchFamily="34" charset="0"/>
                <a:cs typeface="Arial"/>
              </a:rPr>
              <a:t>katoa</a:t>
            </a:r>
            <a:endParaRPr sz="2600" dirty="0">
              <a:latin typeface="Century Gothic" panose="020B0502020202020204" pitchFamily="34" charset="0"/>
              <a:cs typeface="Arial"/>
            </a:endParaRPr>
          </a:p>
          <a:p>
            <a:pPr marR="5080">
              <a:tabLst>
                <a:tab pos="3408679" algn="l"/>
              </a:tabLst>
            </a:pPr>
            <a:r>
              <a:rPr sz="2600" spc="-220" dirty="0">
                <a:latin typeface="Century Gothic" panose="020B0502020202020204" pitchFamily="34" charset="0"/>
                <a:cs typeface="Arial"/>
              </a:rPr>
              <a:t>Te</a:t>
            </a:r>
            <a:r>
              <a:rPr sz="2600" spc="60" dirty="0">
                <a:latin typeface="Century Gothic" panose="020B0502020202020204" pitchFamily="34" charset="0"/>
                <a:cs typeface="Arial"/>
              </a:rPr>
              <a:t> </a:t>
            </a:r>
            <a:r>
              <a:rPr sz="2600" spc="25" dirty="0">
                <a:latin typeface="Century Gothic" panose="020B0502020202020204" pitchFamily="34" charset="0"/>
                <a:cs typeface="Arial"/>
              </a:rPr>
              <a:t>atawhai</a:t>
            </a:r>
            <a:r>
              <a:rPr sz="2600" spc="100" dirty="0">
                <a:latin typeface="Century Gothic" panose="020B0502020202020204" pitchFamily="34" charset="0"/>
                <a:cs typeface="Arial"/>
              </a:rPr>
              <a:t> </a:t>
            </a:r>
            <a:r>
              <a:rPr sz="2600" spc="180" dirty="0">
                <a:latin typeface="Century Gothic" panose="020B0502020202020204" pitchFamily="34" charset="0"/>
                <a:cs typeface="Arial"/>
              </a:rPr>
              <a:t>o</a:t>
            </a:r>
            <a:r>
              <a:rPr sz="2600" spc="70" dirty="0">
                <a:latin typeface="Century Gothic" panose="020B0502020202020204" pitchFamily="34" charset="0"/>
                <a:cs typeface="Arial"/>
              </a:rPr>
              <a:t> </a:t>
            </a:r>
            <a:r>
              <a:rPr sz="2600" spc="110" dirty="0" err="1">
                <a:latin typeface="Century Gothic" panose="020B0502020202020204" pitchFamily="34" charset="0"/>
                <a:cs typeface="Arial"/>
              </a:rPr>
              <a:t>t</a:t>
            </a:r>
            <a:r>
              <a:rPr sz="2600" spc="110" dirty="0" err="1">
                <a:latin typeface="Century Gothic" panose="020B0502020202020204" pitchFamily="34" charset="0"/>
                <a:cs typeface="Calibri"/>
              </a:rPr>
              <a:t>ō</a:t>
            </a:r>
            <a:r>
              <a:rPr lang="mi-NZ" sz="2600" spc="110" dirty="0">
                <a:latin typeface="Century Gothic" panose="020B0502020202020204" pitchFamily="34" charset="0"/>
                <a:cs typeface="Calibri"/>
              </a:rPr>
              <a:t> </a:t>
            </a:r>
            <a:r>
              <a:rPr sz="2600" spc="130" dirty="0" err="1">
                <a:latin typeface="Century Gothic" panose="020B0502020202020204" pitchFamily="34" charset="0"/>
                <a:cs typeface="Arial"/>
              </a:rPr>
              <a:t>t</a:t>
            </a:r>
            <a:r>
              <a:rPr sz="2600" spc="130" dirty="0" err="1">
                <a:latin typeface="Century Gothic" panose="020B0502020202020204" pitchFamily="34" charset="0"/>
                <a:cs typeface="Calibri"/>
              </a:rPr>
              <a:t>ā</a:t>
            </a:r>
            <a:r>
              <a:rPr sz="2600" spc="130" dirty="0" err="1">
                <a:latin typeface="Century Gothic" panose="020B0502020202020204" pitchFamily="34" charset="0"/>
                <a:cs typeface="Arial"/>
              </a:rPr>
              <a:t>tou</a:t>
            </a:r>
            <a:r>
              <a:rPr sz="2600" spc="60" dirty="0">
                <a:latin typeface="Century Gothic" panose="020B0502020202020204" pitchFamily="34" charset="0"/>
                <a:cs typeface="Arial"/>
              </a:rPr>
              <a:t> </a:t>
            </a:r>
            <a:r>
              <a:rPr sz="2600" spc="-5" dirty="0">
                <a:latin typeface="Century Gothic" panose="020B0502020202020204" pitchFamily="34" charset="0"/>
                <a:cs typeface="Arial"/>
              </a:rPr>
              <a:t>Ariki,</a:t>
            </a:r>
            <a:r>
              <a:rPr sz="2600" spc="65" dirty="0">
                <a:latin typeface="Century Gothic" panose="020B0502020202020204" pitchFamily="34" charset="0"/>
                <a:cs typeface="Arial"/>
              </a:rPr>
              <a:t> </a:t>
            </a:r>
            <a:r>
              <a:rPr sz="2600" spc="55" dirty="0">
                <a:latin typeface="Century Gothic" panose="020B0502020202020204" pitchFamily="34" charset="0"/>
                <a:cs typeface="Arial"/>
              </a:rPr>
              <a:t>a</a:t>
            </a:r>
            <a:r>
              <a:rPr sz="2600" spc="50" dirty="0">
                <a:latin typeface="Century Gothic" panose="020B0502020202020204" pitchFamily="34" charset="0"/>
                <a:cs typeface="Arial"/>
              </a:rPr>
              <a:t> </a:t>
            </a:r>
            <a:r>
              <a:rPr sz="2600" spc="-35" dirty="0">
                <a:latin typeface="Century Gothic" panose="020B0502020202020204" pitchFamily="34" charset="0"/>
                <a:cs typeface="Arial"/>
              </a:rPr>
              <a:t>Ihu</a:t>
            </a:r>
            <a:r>
              <a:rPr sz="2600" spc="70" dirty="0">
                <a:latin typeface="Century Gothic" panose="020B0502020202020204" pitchFamily="34" charset="0"/>
                <a:cs typeface="Arial"/>
              </a:rPr>
              <a:t> </a:t>
            </a:r>
            <a:r>
              <a:rPr sz="2600" spc="35" dirty="0" err="1">
                <a:latin typeface="Century Gothic" panose="020B0502020202020204" pitchFamily="34" charset="0"/>
                <a:cs typeface="Arial"/>
              </a:rPr>
              <a:t>Karaiti</a:t>
            </a:r>
            <a:r>
              <a:rPr sz="2600" spc="35" dirty="0">
                <a:latin typeface="Century Gothic" panose="020B0502020202020204" pitchFamily="34" charset="0"/>
                <a:cs typeface="Arial"/>
              </a:rPr>
              <a:t> </a:t>
            </a:r>
            <a:r>
              <a:rPr sz="2600" spc="-985" dirty="0">
                <a:latin typeface="Century Gothic" panose="020B0502020202020204" pitchFamily="34" charset="0"/>
                <a:cs typeface="Arial"/>
              </a:rPr>
              <a:t> </a:t>
            </a:r>
            <a:endParaRPr lang="mi-NZ" sz="2600" spc="-985" dirty="0">
              <a:latin typeface="Century Gothic" panose="020B0502020202020204" pitchFamily="34" charset="0"/>
              <a:cs typeface="Arial"/>
            </a:endParaRPr>
          </a:p>
          <a:p>
            <a:pPr marR="5080">
              <a:tabLst>
                <a:tab pos="3408679" algn="l"/>
              </a:tabLst>
            </a:pPr>
            <a:r>
              <a:rPr lang="mi-NZ" sz="2600" spc="-114" dirty="0">
                <a:latin typeface="Century Gothic" panose="020B0502020202020204" pitchFamily="34" charset="0"/>
                <a:cs typeface="Arial"/>
              </a:rPr>
              <a:t>M</a:t>
            </a:r>
            <a:r>
              <a:rPr sz="2600" spc="-114" dirty="0">
                <a:latin typeface="Century Gothic" panose="020B0502020202020204" pitchFamily="34" charset="0"/>
                <a:cs typeface="Arial"/>
              </a:rPr>
              <a:t>e</a:t>
            </a:r>
            <a:r>
              <a:rPr sz="2600" spc="70" dirty="0">
                <a:latin typeface="Century Gothic" panose="020B0502020202020204" pitchFamily="34" charset="0"/>
                <a:cs typeface="Arial"/>
              </a:rPr>
              <a:t> </a:t>
            </a:r>
            <a:r>
              <a:rPr sz="2600" spc="100" dirty="0" err="1">
                <a:latin typeface="Century Gothic" panose="020B0502020202020204" pitchFamily="34" charset="0"/>
                <a:cs typeface="Arial"/>
              </a:rPr>
              <a:t>te</a:t>
            </a:r>
            <a:r>
              <a:rPr sz="2600" spc="60" dirty="0">
                <a:latin typeface="Century Gothic" panose="020B0502020202020204" pitchFamily="34" charset="0"/>
                <a:cs typeface="Arial"/>
              </a:rPr>
              <a:t> aroha</a:t>
            </a:r>
            <a:r>
              <a:rPr sz="2600" spc="80" dirty="0">
                <a:latin typeface="Century Gothic" panose="020B0502020202020204" pitchFamily="34" charset="0"/>
                <a:cs typeface="Arial"/>
              </a:rPr>
              <a:t> </a:t>
            </a:r>
            <a:r>
              <a:rPr sz="2600" spc="180" dirty="0">
                <a:latin typeface="Century Gothic" panose="020B0502020202020204" pitchFamily="34" charset="0"/>
                <a:cs typeface="Arial"/>
              </a:rPr>
              <a:t>o</a:t>
            </a:r>
            <a:r>
              <a:rPr sz="2600" spc="75" dirty="0">
                <a:latin typeface="Century Gothic" panose="020B0502020202020204" pitchFamily="34" charset="0"/>
                <a:cs typeface="Arial"/>
              </a:rPr>
              <a:t> </a:t>
            </a:r>
            <a:r>
              <a:rPr sz="2600" spc="100" dirty="0">
                <a:latin typeface="Century Gothic" panose="020B0502020202020204" pitchFamily="34" charset="0"/>
                <a:cs typeface="Arial"/>
              </a:rPr>
              <a:t>te</a:t>
            </a:r>
            <a:r>
              <a:rPr sz="2600" spc="55" dirty="0">
                <a:latin typeface="Century Gothic" panose="020B0502020202020204" pitchFamily="34" charset="0"/>
                <a:cs typeface="Arial"/>
              </a:rPr>
              <a:t> </a:t>
            </a:r>
            <a:r>
              <a:rPr sz="2600" spc="40" dirty="0">
                <a:latin typeface="Century Gothic" panose="020B0502020202020204" pitchFamily="34" charset="0"/>
                <a:cs typeface="Arial"/>
              </a:rPr>
              <a:t>Atua</a:t>
            </a:r>
            <a:endParaRPr sz="2600" dirty="0">
              <a:latin typeface="Century Gothic" panose="020B0502020202020204" pitchFamily="34" charset="0"/>
              <a:cs typeface="Arial"/>
            </a:endParaRPr>
          </a:p>
          <a:p>
            <a:r>
              <a:rPr sz="2600" spc="-114" dirty="0">
                <a:latin typeface="Century Gothic" panose="020B0502020202020204" pitchFamily="34" charset="0"/>
                <a:cs typeface="Arial"/>
              </a:rPr>
              <a:t>Me</a:t>
            </a:r>
            <a:r>
              <a:rPr sz="2600" spc="60" dirty="0">
                <a:latin typeface="Century Gothic" panose="020B0502020202020204" pitchFamily="34" charset="0"/>
                <a:cs typeface="Arial"/>
              </a:rPr>
              <a:t> </a:t>
            </a:r>
            <a:r>
              <a:rPr sz="2600" spc="100" dirty="0">
                <a:latin typeface="Century Gothic" panose="020B0502020202020204" pitchFamily="34" charset="0"/>
                <a:cs typeface="Arial"/>
              </a:rPr>
              <a:t>te</a:t>
            </a:r>
            <a:r>
              <a:rPr sz="2600" spc="45" dirty="0">
                <a:latin typeface="Century Gothic" panose="020B0502020202020204" pitchFamily="34" charset="0"/>
                <a:cs typeface="Arial"/>
              </a:rPr>
              <a:t> </a:t>
            </a:r>
            <a:r>
              <a:rPr sz="2600" spc="25" dirty="0">
                <a:latin typeface="Century Gothic" panose="020B0502020202020204" pitchFamily="34" charset="0"/>
                <a:cs typeface="Arial"/>
              </a:rPr>
              <a:t>whiwhingatahitanga</a:t>
            </a:r>
            <a:endParaRPr sz="2600" dirty="0">
              <a:latin typeface="Century Gothic" panose="020B0502020202020204" pitchFamily="34" charset="0"/>
              <a:cs typeface="Arial"/>
            </a:endParaRPr>
          </a:p>
          <a:p>
            <a:pPr marR="4737735"/>
            <a:r>
              <a:rPr sz="2600" spc="-75" dirty="0">
                <a:latin typeface="Century Gothic" panose="020B0502020202020204" pitchFamily="34" charset="0"/>
                <a:cs typeface="Arial"/>
              </a:rPr>
              <a:t>Ki</a:t>
            </a:r>
            <a:r>
              <a:rPr sz="2600" spc="50" dirty="0">
                <a:latin typeface="Century Gothic" panose="020B0502020202020204" pitchFamily="34" charset="0"/>
                <a:cs typeface="Arial"/>
              </a:rPr>
              <a:t> </a:t>
            </a:r>
            <a:r>
              <a:rPr sz="2600" spc="100" dirty="0">
                <a:latin typeface="Century Gothic" panose="020B0502020202020204" pitchFamily="34" charset="0"/>
                <a:cs typeface="Arial"/>
              </a:rPr>
              <a:t>te</a:t>
            </a:r>
            <a:r>
              <a:rPr sz="2600" spc="40" dirty="0">
                <a:latin typeface="Century Gothic" panose="020B0502020202020204" pitchFamily="34" charset="0"/>
                <a:cs typeface="Arial"/>
              </a:rPr>
              <a:t> </a:t>
            </a:r>
            <a:r>
              <a:rPr sz="2600" spc="20" dirty="0">
                <a:latin typeface="Century Gothic" panose="020B0502020202020204" pitchFamily="34" charset="0"/>
                <a:cs typeface="Arial"/>
              </a:rPr>
              <a:t>wairua</a:t>
            </a:r>
            <a:r>
              <a:rPr sz="2600" spc="60" dirty="0">
                <a:latin typeface="Century Gothic" panose="020B0502020202020204" pitchFamily="34" charset="0"/>
                <a:cs typeface="Arial"/>
              </a:rPr>
              <a:t> </a:t>
            </a:r>
            <a:r>
              <a:rPr sz="2600" spc="85" dirty="0">
                <a:latin typeface="Century Gothic" panose="020B0502020202020204" pitchFamily="34" charset="0"/>
                <a:cs typeface="Arial"/>
              </a:rPr>
              <a:t>tapu </a:t>
            </a:r>
            <a:r>
              <a:rPr sz="2600" spc="-985" dirty="0">
                <a:latin typeface="Century Gothic" panose="020B0502020202020204" pitchFamily="34" charset="0"/>
                <a:cs typeface="Arial"/>
              </a:rPr>
              <a:t> </a:t>
            </a:r>
            <a:r>
              <a:rPr sz="2600" spc="-70" dirty="0">
                <a:latin typeface="Century Gothic" panose="020B0502020202020204" pitchFamily="34" charset="0"/>
                <a:cs typeface="Arial"/>
              </a:rPr>
              <a:t>Ake,</a:t>
            </a:r>
            <a:r>
              <a:rPr sz="2600" spc="50" dirty="0">
                <a:latin typeface="Century Gothic" panose="020B0502020202020204" pitchFamily="34" charset="0"/>
                <a:cs typeface="Arial"/>
              </a:rPr>
              <a:t> </a:t>
            </a:r>
            <a:r>
              <a:rPr sz="2600" spc="-20" dirty="0">
                <a:latin typeface="Century Gothic" panose="020B0502020202020204" pitchFamily="34" charset="0"/>
                <a:cs typeface="Arial"/>
              </a:rPr>
              <a:t>ake,</a:t>
            </a:r>
            <a:r>
              <a:rPr sz="2600" spc="60" dirty="0">
                <a:latin typeface="Century Gothic" panose="020B0502020202020204" pitchFamily="34" charset="0"/>
                <a:cs typeface="Arial"/>
              </a:rPr>
              <a:t> </a:t>
            </a:r>
            <a:r>
              <a:rPr sz="2600" spc="15" dirty="0" err="1">
                <a:latin typeface="Century Gothic" panose="020B0502020202020204" pitchFamily="34" charset="0"/>
                <a:cs typeface="Arial"/>
              </a:rPr>
              <a:t>ake</a:t>
            </a:r>
            <a:r>
              <a:rPr sz="2600" spc="15" dirty="0">
                <a:latin typeface="Century Gothic" panose="020B0502020202020204" pitchFamily="34" charset="0"/>
                <a:cs typeface="Arial"/>
              </a:rPr>
              <a:t> </a:t>
            </a:r>
            <a:r>
              <a:rPr sz="2600" spc="20" dirty="0">
                <a:latin typeface="Century Gothic" panose="020B0502020202020204" pitchFamily="34" charset="0"/>
                <a:cs typeface="Arial"/>
              </a:rPr>
              <a:t> </a:t>
            </a:r>
            <a:endParaRPr lang="mi-NZ" sz="2600" spc="20" dirty="0">
              <a:latin typeface="Century Gothic" panose="020B0502020202020204" pitchFamily="34" charset="0"/>
              <a:cs typeface="Arial"/>
            </a:endParaRPr>
          </a:p>
          <a:p>
            <a:pPr marR="4737735"/>
            <a:r>
              <a:rPr sz="2600" spc="-5" dirty="0">
                <a:latin typeface="Century Gothic" panose="020B0502020202020204" pitchFamily="34" charset="0"/>
                <a:cs typeface="Arial"/>
              </a:rPr>
              <a:t>Amine</a:t>
            </a:r>
            <a:endParaRPr sz="2600" dirty="0">
              <a:latin typeface="Century Gothic" panose="020B0502020202020204" pitchFamily="34" charset="0"/>
              <a:cs typeface="Arial"/>
            </a:endParaRPr>
          </a:p>
        </p:txBody>
      </p:sp>
      <p:sp>
        <p:nvSpPr>
          <p:cNvPr id="4" name="Title 3">
            <a:extLst>
              <a:ext uri="{FF2B5EF4-FFF2-40B4-BE49-F238E27FC236}">
                <a16:creationId xmlns:a16="http://schemas.microsoft.com/office/drawing/2014/main" id="{907CC45B-6BA0-4361-A402-28FF34DEC14E}"/>
              </a:ext>
            </a:extLst>
          </p:cNvPr>
          <p:cNvSpPr>
            <a:spLocks noGrp="1"/>
          </p:cNvSpPr>
          <p:nvPr>
            <p:ph type="title"/>
          </p:nvPr>
        </p:nvSpPr>
        <p:spPr>
          <a:xfrm>
            <a:off x="998773" y="623114"/>
            <a:ext cx="11069216" cy="1142125"/>
          </a:xfrm>
        </p:spPr>
        <p:txBody>
          <a:bodyPr/>
          <a:lstStyle/>
          <a:p>
            <a:r>
              <a:rPr lang="en-NZ" dirty="0"/>
              <a:t>Karakia </a:t>
            </a:r>
            <a:r>
              <a:rPr lang="en-NZ" dirty="0" err="1"/>
              <a:t>whakamutunga</a:t>
            </a:r>
            <a:r>
              <a:rPr lang="en-NZ" dirty="0"/>
              <a:t> – Kia tau</a:t>
            </a:r>
          </a:p>
        </p:txBody>
      </p:sp>
      <p:pic>
        <p:nvPicPr>
          <p:cNvPr id="11" name="Picture 10">
            <a:extLst>
              <a:ext uri="{FF2B5EF4-FFF2-40B4-BE49-F238E27FC236}">
                <a16:creationId xmlns:a16="http://schemas.microsoft.com/office/drawing/2014/main" id="{5684A721-4CD2-4877-8756-AEFE97B579D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16" b="89571" l="3200" r="91600">
                        <a14:foregroundMark x1="7200" y1="59509" x2="7200" y2="59509"/>
                        <a14:foregroundMark x1="3200" y1="60429" x2="3200" y2="60429"/>
                        <a14:foregroundMark x1="91600" y1="33436" x2="91600" y2="33436"/>
                        <a14:foregroundMark x1="54400" y1="81595" x2="54400" y2="81595"/>
                        <a14:foregroundMark x1="54200" y1="83436" x2="54200" y2="83436"/>
                        <a14:foregroundMark x1="58800" y1="88650" x2="58800" y2="88650"/>
                        <a14:foregroundMark x1="57200" y1="88650" x2="57200" y2="88650"/>
                        <a14:foregroundMark x1="54800" y1="77301" x2="62600" y2="84663"/>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05805" y="3633014"/>
            <a:ext cx="4762500" cy="3105150"/>
          </a:xfrm>
          <a:prstGeom prst="rect">
            <a:avLst/>
          </a:prstGeom>
        </p:spPr>
      </p:pic>
    </p:spTree>
    <p:extLst>
      <p:ext uri="{BB962C8B-B14F-4D97-AF65-F5344CB8AC3E}">
        <p14:creationId xmlns:p14="http://schemas.microsoft.com/office/powerpoint/2010/main" val="3940661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813001" y="620486"/>
            <a:ext cx="4248813" cy="566181"/>
          </a:xfrm>
          <a:prstGeom prst="rect">
            <a:avLst/>
          </a:prstGeom>
        </p:spPr>
        <p:txBody>
          <a:bodyPr vert="horz" wrap="square" lIns="0" tIns="12065" rIns="0" bIns="0" rtlCol="0">
            <a:spAutoFit/>
          </a:bodyPr>
          <a:lstStyle/>
          <a:p>
            <a:pPr marL="12700">
              <a:lnSpc>
                <a:spcPct val="100000"/>
              </a:lnSpc>
              <a:spcBef>
                <a:spcPts val="95"/>
              </a:spcBef>
            </a:pPr>
            <a:r>
              <a:rPr lang="en-NZ" spc="-130" dirty="0">
                <a:latin typeface="Century Gothic" panose="020B0502020202020204" pitchFamily="34" charset="0"/>
              </a:rPr>
              <a:t>Whanaungatanga</a:t>
            </a:r>
            <a:endParaRPr b="1" dirty="0">
              <a:latin typeface="Century Gothic" panose="020B0502020202020204" pitchFamily="34" charset="0"/>
            </a:endParaRPr>
          </a:p>
        </p:txBody>
      </p:sp>
      <p:sp>
        <p:nvSpPr>
          <p:cNvPr id="4" name="object 4"/>
          <p:cNvSpPr txBox="1"/>
          <p:nvPr/>
        </p:nvSpPr>
        <p:spPr>
          <a:xfrm>
            <a:off x="813001" y="2945674"/>
            <a:ext cx="4495800" cy="382156"/>
          </a:xfrm>
          <a:prstGeom prst="rect">
            <a:avLst/>
          </a:prstGeom>
        </p:spPr>
        <p:txBody>
          <a:bodyPr vert="horz" wrap="square" lIns="0" tIns="12700" rIns="0" bIns="0" rtlCol="0">
            <a:spAutoFit/>
          </a:bodyPr>
          <a:lstStyle/>
          <a:p>
            <a:pPr marL="12700">
              <a:lnSpc>
                <a:spcPct val="100000"/>
              </a:lnSpc>
              <a:spcBef>
                <a:spcPts val="100"/>
              </a:spcBef>
              <a:tabLst>
                <a:tab pos="241300" algn="l"/>
              </a:tabLst>
            </a:pPr>
            <a:r>
              <a:rPr lang="en-NZ" sz="2400" spc="-10" dirty="0" err="1">
                <a:latin typeface="Century Gothic" panose="020B0502020202020204" pitchFamily="34" charset="0"/>
                <a:cs typeface="Arial"/>
              </a:rPr>
              <a:t>Mauī</a:t>
            </a:r>
            <a:r>
              <a:rPr lang="en-NZ" sz="2400" spc="-10" dirty="0">
                <a:latin typeface="Century Gothic" panose="020B0502020202020204" pitchFamily="34" charset="0"/>
                <a:cs typeface="Arial"/>
              </a:rPr>
              <a:t>  / </a:t>
            </a:r>
            <a:r>
              <a:rPr lang="en-NZ" sz="2400" spc="-10" dirty="0" err="1">
                <a:latin typeface="Century Gothic" panose="020B0502020202020204" pitchFamily="34" charset="0"/>
                <a:cs typeface="Arial"/>
              </a:rPr>
              <a:t>Matau</a:t>
            </a:r>
            <a:endParaRPr sz="2400" dirty="0">
              <a:latin typeface="Century Gothic" panose="020B0502020202020204" pitchFamily="34" charset="0"/>
              <a:cs typeface="Arial"/>
            </a:endParaRPr>
          </a:p>
        </p:txBody>
      </p:sp>
      <p:pic>
        <p:nvPicPr>
          <p:cNvPr id="6" name="Picture 5">
            <a:extLst>
              <a:ext uri="{FF2B5EF4-FFF2-40B4-BE49-F238E27FC236}">
                <a16:creationId xmlns:a16="http://schemas.microsoft.com/office/drawing/2014/main" id="{A7AF164F-A457-437B-BAD6-D73FE17237AE}"/>
              </a:ext>
            </a:extLst>
          </p:cNvPr>
          <p:cNvPicPr>
            <a:picLocks noChangeAspect="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66083" y="173699"/>
            <a:ext cx="4612916" cy="6308261"/>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D0E4A0-98ED-4773-9151-4DF413CA0006}"/>
              </a:ext>
            </a:extLst>
          </p:cNvPr>
          <p:cNvPicPr>
            <a:picLocks noChangeAspect="1"/>
          </p:cNvPicPr>
          <p:nvPr/>
        </p:nvPicPr>
        <p:blipFill>
          <a:blip r:embed="rId3"/>
          <a:stretch>
            <a:fillRect/>
          </a:stretch>
        </p:blipFill>
        <p:spPr>
          <a:xfrm>
            <a:off x="918440" y="1228418"/>
            <a:ext cx="10355120" cy="4401164"/>
          </a:xfrm>
          <a:prstGeom prst="rect">
            <a:avLst/>
          </a:prstGeom>
        </p:spPr>
      </p:pic>
    </p:spTree>
    <p:extLst>
      <p:ext uri="{BB962C8B-B14F-4D97-AF65-F5344CB8AC3E}">
        <p14:creationId xmlns:p14="http://schemas.microsoft.com/office/powerpoint/2010/main" val="40136718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quote revisited 2 | Another dot in the blogosphere?">
            <a:extLst>
              <a:ext uri="{FF2B5EF4-FFF2-40B4-BE49-F238E27FC236}">
                <a16:creationId xmlns:a16="http://schemas.microsoft.com/office/drawing/2014/main" id="{F98CDE20-E758-4552-9617-12BC1FF91C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15" y="715107"/>
            <a:ext cx="10855570" cy="542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97527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1408A-5259-47CF-A04C-D7F48767F863}"/>
              </a:ext>
            </a:extLst>
          </p:cNvPr>
          <p:cNvSpPr>
            <a:spLocks noGrp="1"/>
          </p:cNvSpPr>
          <p:nvPr>
            <p:ph type="title"/>
          </p:nvPr>
        </p:nvSpPr>
        <p:spPr/>
        <p:txBody>
          <a:bodyPr/>
          <a:lstStyle/>
          <a:p>
            <a:r>
              <a:rPr lang="en-NZ" dirty="0"/>
              <a:t>Theory: How’d we get here?</a:t>
            </a:r>
          </a:p>
        </p:txBody>
      </p:sp>
      <p:graphicFrame>
        <p:nvGraphicFramePr>
          <p:cNvPr id="11" name="Table 11">
            <a:extLst>
              <a:ext uri="{FF2B5EF4-FFF2-40B4-BE49-F238E27FC236}">
                <a16:creationId xmlns:a16="http://schemas.microsoft.com/office/drawing/2014/main" id="{522CCFC2-696E-4DFD-A746-464560C745FE}"/>
              </a:ext>
            </a:extLst>
          </p:cNvPr>
          <p:cNvGraphicFramePr>
            <a:graphicFrameLocks noGrp="1"/>
          </p:cNvGraphicFramePr>
          <p:nvPr/>
        </p:nvGraphicFramePr>
        <p:xfrm>
          <a:off x="689156" y="3058160"/>
          <a:ext cx="11069220" cy="370840"/>
        </p:xfrm>
        <a:graphic>
          <a:graphicData uri="http://schemas.openxmlformats.org/drawingml/2006/table">
            <a:tbl>
              <a:tblPr firstRow="1" bandRow="1">
                <a:tableStyleId>{5C22544A-7EE6-4342-B048-85BDC9FD1C3A}</a:tableStyleId>
              </a:tblPr>
              <a:tblGrid>
                <a:gridCol w="553461">
                  <a:extLst>
                    <a:ext uri="{9D8B030D-6E8A-4147-A177-3AD203B41FA5}">
                      <a16:colId xmlns:a16="http://schemas.microsoft.com/office/drawing/2014/main" val="3257814918"/>
                    </a:ext>
                  </a:extLst>
                </a:gridCol>
                <a:gridCol w="553461">
                  <a:extLst>
                    <a:ext uri="{9D8B030D-6E8A-4147-A177-3AD203B41FA5}">
                      <a16:colId xmlns:a16="http://schemas.microsoft.com/office/drawing/2014/main" val="1542524251"/>
                    </a:ext>
                  </a:extLst>
                </a:gridCol>
                <a:gridCol w="553461">
                  <a:extLst>
                    <a:ext uri="{9D8B030D-6E8A-4147-A177-3AD203B41FA5}">
                      <a16:colId xmlns:a16="http://schemas.microsoft.com/office/drawing/2014/main" val="2692230295"/>
                    </a:ext>
                  </a:extLst>
                </a:gridCol>
                <a:gridCol w="553461">
                  <a:extLst>
                    <a:ext uri="{9D8B030D-6E8A-4147-A177-3AD203B41FA5}">
                      <a16:colId xmlns:a16="http://schemas.microsoft.com/office/drawing/2014/main" val="3835937401"/>
                    </a:ext>
                  </a:extLst>
                </a:gridCol>
                <a:gridCol w="553461">
                  <a:extLst>
                    <a:ext uri="{9D8B030D-6E8A-4147-A177-3AD203B41FA5}">
                      <a16:colId xmlns:a16="http://schemas.microsoft.com/office/drawing/2014/main" val="1008472239"/>
                    </a:ext>
                  </a:extLst>
                </a:gridCol>
                <a:gridCol w="553461">
                  <a:extLst>
                    <a:ext uri="{9D8B030D-6E8A-4147-A177-3AD203B41FA5}">
                      <a16:colId xmlns:a16="http://schemas.microsoft.com/office/drawing/2014/main" val="3631006297"/>
                    </a:ext>
                  </a:extLst>
                </a:gridCol>
                <a:gridCol w="553461">
                  <a:extLst>
                    <a:ext uri="{9D8B030D-6E8A-4147-A177-3AD203B41FA5}">
                      <a16:colId xmlns:a16="http://schemas.microsoft.com/office/drawing/2014/main" val="2287259056"/>
                    </a:ext>
                  </a:extLst>
                </a:gridCol>
                <a:gridCol w="553461">
                  <a:extLst>
                    <a:ext uri="{9D8B030D-6E8A-4147-A177-3AD203B41FA5}">
                      <a16:colId xmlns:a16="http://schemas.microsoft.com/office/drawing/2014/main" val="2989625142"/>
                    </a:ext>
                  </a:extLst>
                </a:gridCol>
                <a:gridCol w="553461">
                  <a:extLst>
                    <a:ext uri="{9D8B030D-6E8A-4147-A177-3AD203B41FA5}">
                      <a16:colId xmlns:a16="http://schemas.microsoft.com/office/drawing/2014/main" val="2917947539"/>
                    </a:ext>
                  </a:extLst>
                </a:gridCol>
                <a:gridCol w="553461">
                  <a:extLst>
                    <a:ext uri="{9D8B030D-6E8A-4147-A177-3AD203B41FA5}">
                      <a16:colId xmlns:a16="http://schemas.microsoft.com/office/drawing/2014/main" val="3934008788"/>
                    </a:ext>
                  </a:extLst>
                </a:gridCol>
                <a:gridCol w="553461">
                  <a:extLst>
                    <a:ext uri="{9D8B030D-6E8A-4147-A177-3AD203B41FA5}">
                      <a16:colId xmlns:a16="http://schemas.microsoft.com/office/drawing/2014/main" val="731321401"/>
                    </a:ext>
                  </a:extLst>
                </a:gridCol>
                <a:gridCol w="553461">
                  <a:extLst>
                    <a:ext uri="{9D8B030D-6E8A-4147-A177-3AD203B41FA5}">
                      <a16:colId xmlns:a16="http://schemas.microsoft.com/office/drawing/2014/main" val="3311121209"/>
                    </a:ext>
                  </a:extLst>
                </a:gridCol>
                <a:gridCol w="553461">
                  <a:extLst>
                    <a:ext uri="{9D8B030D-6E8A-4147-A177-3AD203B41FA5}">
                      <a16:colId xmlns:a16="http://schemas.microsoft.com/office/drawing/2014/main" val="1824860077"/>
                    </a:ext>
                  </a:extLst>
                </a:gridCol>
                <a:gridCol w="553461">
                  <a:extLst>
                    <a:ext uri="{9D8B030D-6E8A-4147-A177-3AD203B41FA5}">
                      <a16:colId xmlns:a16="http://schemas.microsoft.com/office/drawing/2014/main" val="2051243925"/>
                    </a:ext>
                  </a:extLst>
                </a:gridCol>
                <a:gridCol w="553461">
                  <a:extLst>
                    <a:ext uri="{9D8B030D-6E8A-4147-A177-3AD203B41FA5}">
                      <a16:colId xmlns:a16="http://schemas.microsoft.com/office/drawing/2014/main" val="1791409667"/>
                    </a:ext>
                  </a:extLst>
                </a:gridCol>
                <a:gridCol w="553461">
                  <a:extLst>
                    <a:ext uri="{9D8B030D-6E8A-4147-A177-3AD203B41FA5}">
                      <a16:colId xmlns:a16="http://schemas.microsoft.com/office/drawing/2014/main" val="1015559664"/>
                    </a:ext>
                  </a:extLst>
                </a:gridCol>
                <a:gridCol w="553461">
                  <a:extLst>
                    <a:ext uri="{9D8B030D-6E8A-4147-A177-3AD203B41FA5}">
                      <a16:colId xmlns:a16="http://schemas.microsoft.com/office/drawing/2014/main" val="1809539240"/>
                    </a:ext>
                  </a:extLst>
                </a:gridCol>
                <a:gridCol w="553461">
                  <a:extLst>
                    <a:ext uri="{9D8B030D-6E8A-4147-A177-3AD203B41FA5}">
                      <a16:colId xmlns:a16="http://schemas.microsoft.com/office/drawing/2014/main" val="1238860225"/>
                    </a:ext>
                  </a:extLst>
                </a:gridCol>
                <a:gridCol w="553461">
                  <a:extLst>
                    <a:ext uri="{9D8B030D-6E8A-4147-A177-3AD203B41FA5}">
                      <a16:colId xmlns:a16="http://schemas.microsoft.com/office/drawing/2014/main" val="1367632216"/>
                    </a:ext>
                  </a:extLst>
                </a:gridCol>
                <a:gridCol w="553461">
                  <a:extLst>
                    <a:ext uri="{9D8B030D-6E8A-4147-A177-3AD203B41FA5}">
                      <a16:colId xmlns:a16="http://schemas.microsoft.com/office/drawing/2014/main" val="3442847269"/>
                    </a:ext>
                  </a:extLst>
                </a:gridCol>
              </a:tblGrid>
              <a:tr h="370840">
                <a:tc>
                  <a:txBody>
                    <a:bodyPr/>
                    <a:lstStyle/>
                    <a:p>
                      <a:pPr algn="l"/>
                      <a:r>
                        <a:rPr lang="en-NZ" sz="1100" b="0" dirty="0"/>
                        <a:t>1840s</a:t>
                      </a:r>
                    </a:p>
                  </a:txBody>
                  <a:tcPr anchor="ctr">
                    <a:solidFill>
                      <a:srgbClr val="009999"/>
                    </a:solidFill>
                  </a:tcPr>
                </a:tc>
                <a:tc>
                  <a:txBody>
                    <a:bodyPr/>
                    <a:lstStyle/>
                    <a:p>
                      <a:pPr algn="l"/>
                      <a:r>
                        <a:rPr lang="en-NZ" sz="1100" b="0" dirty="0"/>
                        <a:t>1850s</a:t>
                      </a:r>
                    </a:p>
                  </a:txBody>
                  <a:tcPr anchor="ctr">
                    <a:solidFill>
                      <a:srgbClr val="009999"/>
                    </a:solidFill>
                  </a:tcPr>
                </a:tc>
                <a:tc>
                  <a:txBody>
                    <a:bodyPr/>
                    <a:lstStyle/>
                    <a:p>
                      <a:pPr algn="l"/>
                      <a:r>
                        <a:rPr lang="en-NZ" sz="1100" b="0" dirty="0"/>
                        <a:t>1860s</a:t>
                      </a:r>
                    </a:p>
                  </a:txBody>
                  <a:tcPr anchor="ctr">
                    <a:solidFill>
                      <a:srgbClr val="009999"/>
                    </a:solidFill>
                  </a:tcPr>
                </a:tc>
                <a:tc>
                  <a:txBody>
                    <a:bodyPr/>
                    <a:lstStyle/>
                    <a:p>
                      <a:pPr algn="l"/>
                      <a:r>
                        <a:rPr lang="en-NZ" sz="1100" b="0" dirty="0"/>
                        <a:t>1870s</a:t>
                      </a:r>
                    </a:p>
                  </a:txBody>
                  <a:tcPr anchor="ctr">
                    <a:solidFill>
                      <a:srgbClr val="009999"/>
                    </a:solidFill>
                  </a:tcPr>
                </a:tc>
                <a:tc>
                  <a:txBody>
                    <a:bodyPr/>
                    <a:lstStyle/>
                    <a:p>
                      <a:pPr algn="l"/>
                      <a:r>
                        <a:rPr lang="en-NZ" sz="1100" b="0" dirty="0"/>
                        <a:t>1880s</a:t>
                      </a:r>
                    </a:p>
                  </a:txBody>
                  <a:tcPr anchor="ctr">
                    <a:solidFill>
                      <a:srgbClr val="009999"/>
                    </a:solidFill>
                  </a:tcPr>
                </a:tc>
                <a:tc>
                  <a:txBody>
                    <a:bodyPr/>
                    <a:lstStyle/>
                    <a:p>
                      <a:pPr algn="l"/>
                      <a:r>
                        <a:rPr lang="en-NZ" sz="1100" b="0" dirty="0"/>
                        <a:t>1890s</a:t>
                      </a:r>
                    </a:p>
                  </a:txBody>
                  <a:tcPr anchor="ctr">
                    <a:solidFill>
                      <a:srgbClr val="009999"/>
                    </a:solidFill>
                  </a:tcPr>
                </a:tc>
                <a:tc>
                  <a:txBody>
                    <a:bodyPr/>
                    <a:lstStyle/>
                    <a:p>
                      <a:pPr algn="l"/>
                      <a:r>
                        <a:rPr lang="en-NZ" sz="1100" b="0" dirty="0"/>
                        <a:t>1900s</a:t>
                      </a:r>
                    </a:p>
                  </a:txBody>
                  <a:tcPr anchor="ctr">
                    <a:solidFill>
                      <a:srgbClr val="009999"/>
                    </a:solidFill>
                  </a:tcPr>
                </a:tc>
                <a:tc>
                  <a:txBody>
                    <a:bodyPr/>
                    <a:lstStyle/>
                    <a:p>
                      <a:pPr algn="l"/>
                      <a:r>
                        <a:rPr lang="en-NZ" sz="1100" b="0" dirty="0"/>
                        <a:t>1910s</a:t>
                      </a:r>
                    </a:p>
                  </a:txBody>
                  <a:tcPr anchor="ctr">
                    <a:solidFill>
                      <a:srgbClr val="009999"/>
                    </a:solidFill>
                  </a:tcPr>
                </a:tc>
                <a:tc>
                  <a:txBody>
                    <a:bodyPr/>
                    <a:lstStyle/>
                    <a:p>
                      <a:pPr algn="l"/>
                      <a:r>
                        <a:rPr lang="en-NZ" sz="1100" b="0" dirty="0"/>
                        <a:t>1920s</a:t>
                      </a:r>
                    </a:p>
                  </a:txBody>
                  <a:tcPr anchor="ctr">
                    <a:solidFill>
                      <a:srgbClr val="009999"/>
                    </a:solidFill>
                  </a:tcPr>
                </a:tc>
                <a:tc>
                  <a:txBody>
                    <a:bodyPr/>
                    <a:lstStyle/>
                    <a:p>
                      <a:pPr algn="l"/>
                      <a:r>
                        <a:rPr lang="en-NZ" sz="1100" b="0" dirty="0"/>
                        <a:t>1930s</a:t>
                      </a:r>
                    </a:p>
                  </a:txBody>
                  <a:tcPr anchor="ctr">
                    <a:solidFill>
                      <a:srgbClr val="009999"/>
                    </a:solidFill>
                  </a:tcPr>
                </a:tc>
                <a:tc>
                  <a:txBody>
                    <a:bodyPr/>
                    <a:lstStyle/>
                    <a:p>
                      <a:pPr algn="l"/>
                      <a:r>
                        <a:rPr lang="en-NZ" sz="1100" b="0" dirty="0"/>
                        <a:t>1940s</a:t>
                      </a:r>
                    </a:p>
                  </a:txBody>
                  <a:tcPr anchor="ctr">
                    <a:solidFill>
                      <a:srgbClr val="009999"/>
                    </a:solidFill>
                  </a:tcPr>
                </a:tc>
                <a:tc>
                  <a:txBody>
                    <a:bodyPr/>
                    <a:lstStyle/>
                    <a:p>
                      <a:pPr algn="l"/>
                      <a:r>
                        <a:rPr lang="en-NZ" sz="1100" b="0" dirty="0"/>
                        <a:t>1950s</a:t>
                      </a:r>
                    </a:p>
                  </a:txBody>
                  <a:tcPr anchor="ctr">
                    <a:solidFill>
                      <a:srgbClr val="009999"/>
                    </a:solidFill>
                  </a:tcPr>
                </a:tc>
                <a:tc>
                  <a:txBody>
                    <a:bodyPr/>
                    <a:lstStyle/>
                    <a:p>
                      <a:pPr algn="l"/>
                      <a:r>
                        <a:rPr lang="en-NZ" sz="1100" b="0" dirty="0"/>
                        <a:t>1960s</a:t>
                      </a:r>
                    </a:p>
                  </a:txBody>
                  <a:tcPr anchor="ctr">
                    <a:solidFill>
                      <a:srgbClr val="009999"/>
                    </a:solidFill>
                  </a:tcPr>
                </a:tc>
                <a:tc>
                  <a:txBody>
                    <a:bodyPr/>
                    <a:lstStyle/>
                    <a:p>
                      <a:pPr algn="l"/>
                      <a:r>
                        <a:rPr lang="en-NZ" sz="1100" b="0" dirty="0"/>
                        <a:t>1970s</a:t>
                      </a:r>
                    </a:p>
                  </a:txBody>
                  <a:tcPr anchor="ctr">
                    <a:solidFill>
                      <a:srgbClr val="009999"/>
                    </a:solidFill>
                  </a:tcPr>
                </a:tc>
                <a:tc>
                  <a:txBody>
                    <a:bodyPr/>
                    <a:lstStyle/>
                    <a:p>
                      <a:pPr algn="l"/>
                      <a:r>
                        <a:rPr lang="en-NZ" sz="1100" b="0" dirty="0"/>
                        <a:t>1980s</a:t>
                      </a:r>
                    </a:p>
                  </a:txBody>
                  <a:tcPr anchor="ctr">
                    <a:solidFill>
                      <a:srgbClr val="009999"/>
                    </a:solidFill>
                  </a:tcPr>
                </a:tc>
                <a:tc>
                  <a:txBody>
                    <a:bodyPr/>
                    <a:lstStyle/>
                    <a:p>
                      <a:pPr algn="l"/>
                      <a:r>
                        <a:rPr lang="en-NZ" sz="1100" b="0" dirty="0"/>
                        <a:t>1990s</a:t>
                      </a:r>
                    </a:p>
                  </a:txBody>
                  <a:tcPr anchor="ctr">
                    <a:solidFill>
                      <a:srgbClr val="009999"/>
                    </a:solidFill>
                  </a:tcPr>
                </a:tc>
                <a:tc>
                  <a:txBody>
                    <a:bodyPr/>
                    <a:lstStyle/>
                    <a:p>
                      <a:pPr algn="l"/>
                      <a:r>
                        <a:rPr lang="en-NZ" sz="1100" b="0" dirty="0"/>
                        <a:t>2000s</a:t>
                      </a:r>
                    </a:p>
                  </a:txBody>
                  <a:tcPr anchor="ctr">
                    <a:solidFill>
                      <a:srgbClr val="009999"/>
                    </a:solidFill>
                  </a:tcPr>
                </a:tc>
                <a:tc>
                  <a:txBody>
                    <a:bodyPr/>
                    <a:lstStyle/>
                    <a:p>
                      <a:pPr algn="l"/>
                      <a:r>
                        <a:rPr lang="en-NZ" sz="1100" b="0" dirty="0"/>
                        <a:t>2010s</a:t>
                      </a:r>
                    </a:p>
                  </a:txBody>
                  <a:tcPr anchor="ctr">
                    <a:solidFill>
                      <a:srgbClr val="009999"/>
                    </a:solidFill>
                  </a:tcPr>
                </a:tc>
                <a:tc>
                  <a:txBody>
                    <a:bodyPr/>
                    <a:lstStyle/>
                    <a:p>
                      <a:pPr algn="l"/>
                      <a:r>
                        <a:rPr lang="en-NZ" sz="1100" b="0" dirty="0"/>
                        <a:t>2020s</a:t>
                      </a:r>
                    </a:p>
                  </a:txBody>
                  <a:tcPr anchor="ctr">
                    <a:solidFill>
                      <a:srgbClr val="009999"/>
                    </a:solidFill>
                  </a:tcPr>
                </a:tc>
                <a:tc>
                  <a:txBody>
                    <a:bodyPr/>
                    <a:lstStyle/>
                    <a:p>
                      <a:pPr algn="l"/>
                      <a:r>
                        <a:rPr lang="en-NZ" sz="1100" b="0" dirty="0"/>
                        <a:t>2030s</a:t>
                      </a:r>
                    </a:p>
                  </a:txBody>
                  <a:tcPr anchor="ctr">
                    <a:solidFill>
                      <a:srgbClr val="009999"/>
                    </a:solidFill>
                  </a:tcPr>
                </a:tc>
                <a:extLst>
                  <a:ext uri="{0D108BD9-81ED-4DB2-BD59-A6C34878D82A}">
                    <a16:rowId xmlns:a16="http://schemas.microsoft.com/office/drawing/2014/main" val="870445850"/>
                  </a:ext>
                </a:extLst>
              </a:tr>
            </a:tbl>
          </a:graphicData>
        </a:graphic>
      </p:graphicFrame>
      <p:sp>
        <p:nvSpPr>
          <p:cNvPr id="12" name="Arrow: Down 11">
            <a:extLst>
              <a:ext uri="{FF2B5EF4-FFF2-40B4-BE49-F238E27FC236}">
                <a16:creationId xmlns:a16="http://schemas.microsoft.com/office/drawing/2014/main" id="{D29B5617-D060-4352-BA0D-41D6E5D94968}"/>
              </a:ext>
            </a:extLst>
          </p:cNvPr>
          <p:cNvSpPr/>
          <p:nvPr/>
        </p:nvSpPr>
        <p:spPr>
          <a:xfrm>
            <a:off x="10877115" y="2688883"/>
            <a:ext cx="87923" cy="36927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p>
        </p:txBody>
      </p:sp>
      <p:sp>
        <p:nvSpPr>
          <p:cNvPr id="13" name="TextBox 12">
            <a:extLst>
              <a:ext uri="{FF2B5EF4-FFF2-40B4-BE49-F238E27FC236}">
                <a16:creationId xmlns:a16="http://schemas.microsoft.com/office/drawing/2014/main" id="{7D9E4D6C-83DB-4FDD-A33A-D1D17C1A47C7}"/>
              </a:ext>
            </a:extLst>
          </p:cNvPr>
          <p:cNvSpPr txBox="1"/>
          <p:nvPr/>
        </p:nvSpPr>
        <p:spPr>
          <a:xfrm>
            <a:off x="10556195" y="2278593"/>
            <a:ext cx="729761" cy="400110"/>
          </a:xfrm>
          <a:prstGeom prst="rect">
            <a:avLst/>
          </a:prstGeom>
          <a:solidFill>
            <a:schemeClr val="tx1"/>
          </a:solidFill>
          <a:ln>
            <a:solidFill>
              <a:schemeClr val="tx1"/>
            </a:solidFill>
          </a:ln>
        </p:spPr>
        <p:txBody>
          <a:bodyPr wrap="square" rtlCol="0">
            <a:spAutoFit/>
          </a:bodyPr>
          <a:lstStyle/>
          <a:p>
            <a:pPr algn="ctr"/>
            <a:r>
              <a:rPr lang="en-NZ" sz="1000" dirty="0">
                <a:solidFill>
                  <a:schemeClr val="bg1"/>
                </a:solidFill>
              </a:rPr>
              <a:t>We are here</a:t>
            </a:r>
          </a:p>
        </p:txBody>
      </p:sp>
      <p:sp>
        <p:nvSpPr>
          <p:cNvPr id="14" name="Arrow: Down 13">
            <a:extLst>
              <a:ext uri="{FF2B5EF4-FFF2-40B4-BE49-F238E27FC236}">
                <a16:creationId xmlns:a16="http://schemas.microsoft.com/office/drawing/2014/main" id="{577637E6-CEDB-4DB5-891D-CFEC551BFEDA}"/>
              </a:ext>
            </a:extLst>
          </p:cNvPr>
          <p:cNvSpPr/>
          <p:nvPr/>
        </p:nvSpPr>
        <p:spPr>
          <a:xfrm>
            <a:off x="838746" y="2688883"/>
            <a:ext cx="87923" cy="369277"/>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15" name="TextBox 14">
            <a:hlinkClick r:id="rId3"/>
            <a:extLst>
              <a:ext uri="{FF2B5EF4-FFF2-40B4-BE49-F238E27FC236}">
                <a16:creationId xmlns:a16="http://schemas.microsoft.com/office/drawing/2014/main" id="{98ED51FC-DD42-4982-AC19-2ADA76A43A23}"/>
              </a:ext>
            </a:extLst>
          </p:cNvPr>
          <p:cNvSpPr txBox="1"/>
          <p:nvPr/>
        </p:nvSpPr>
        <p:spPr>
          <a:xfrm>
            <a:off x="517826" y="1815542"/>
            <a:ext cx="729761" cy="861774"/>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Charles DARWIN</a:t>
            </a:r>
          </a:p>
          <a:p>
            <a:pPr algn="ctr"/>
            <a:r>
              <a:rPr lang="en-NZ" sz="1000" i="1" dirty="0">
                <a:solidFill>
                  <a:schemeClr val="bg1"/>
                </a:solidFill>
              </a:rPr>
              <a:t>Theory of Evolution 1844</a:t>
            </a:r>
          </a:p>
        </p:txBody>
      </p:sp>
      <p:sp>
        <p:nvSpPr>
          <p:cNvPr id="16" name="Arrow: Down 15">
            <a:extLst>
              <a:ext uri="{FF2B5EF4-FFF2-40B4-BE49-F238E27FC236}">
                <a16:creationId xmlns:a16="http://schemas.microsoft.com/office/drawing/2014/main" id="{2E206BEB-03E2-4150-8669-527C220B82D2}"/>
              </a:ext>
            </a:extLst>
          </p:cNvPr>
          <p:cNvSpPr/>
          <p:nvPr/>
        </p:nvSpPr>
        <p:spPr>
          <a:xfrm>
            <a:off x="3452992" y="2680091"/>
            <a:ext cx="87923" cy="369277"/>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17" name="TextBox 16">
            <a:hlinkClick r:id="rId4"/>
            <a:extLst>
              <a:ext uri="{FF2B5EF4-FFF2-40B4-BE49-F238E27FC236}">
                <a16:creationId xmlns:a16="http://schemas.microsoft.com/office/drawing/2014/main" id="{16140465-6DE3-4CB8-B2B1-E14BB366BB21}"/>
              </a:ext>
            </a:extLst>
          </p:cNvPr>
          <p:cNvSpPr txBox="1"/>
          <p:nvPr/>
        </p:nvSpPr>
        <p:spPr>
          <a:xfrm>
            <a:off x="2999455" y="1815542"/>
            <a:ext cx="994995" cy="861774"/>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Sigmund FREUD</a:t>
            </a:r>
          </a:p>
          <a:p>
            <a:pPr algn="ctr"/>
            <a:r>
              <a:rPr lang="en-NZ" sz="1000" i="1" dirty="0">
                <a:solidFill>
                  <a:schemeClr val="bg1"/>
                </a:solidFill>
              </a:rPr>
              <a:t>Theory of Psychoanalysis1890</a:t>
            </a:r>
          </a:p>
        </p:txBody>
      </p:sp>
      <p:sp>
        <p:nvSpPr>
          <p:cNvPr id="18" name="Arrow: Down 17">
            <a:extLst>
              <a:ext uri="{FF2B5EF4-FFF2-40B4-BE49-F238E27FC236}">
                <a16:creationId xmlns:a16="http://schemas.microsoft.com/office/drawing/2014/main" id="{73BD3FBD-418A-4FBD-A994-5BC59DDD1934}"/>
              </a:ext>
            </a:extLst>
          </p:cNvPr>
          <p:cNvSpPr/>
          <p:nvPr/>
        </p:nvSpPr>
        <p:spPr>
          <a:xfrm>
            <a:off x="4660103" y="2690271"/>
            <a:ext cx="87923" cy="369277"/>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19" name="TextBox 18">
            <a:hlinkClick r:id="rId5"/>
            <a:extLst>
              <a:ext uri="{FF2B5EF4-FFF2-40B4-BE49-F238E27FC236}">
                <a16:creationId xmlns:a16="http://schemas.microsoft.com/office/drawing/2014/main" id="{6A9FC127-51BA-45C3-B318-8ED25F054C27}"/>
              </a:ext>
            </a:extLst>
          </p:cNvPr>
          <p:cNvSpPr txBox="1"/>
          <p:nvPr/>
        </p:nvSpPr>
        <p:spPr>
          <a:xfrm>
            <a:off x="4301999" y="1815542"/>
            <a:ext cx="804129" cy="861774"/>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Carl </a:t>
            </a:r>
          </a:p>
          <a:p>
            <a:pPr algn="ctr"/>
            <a:r>
              <a:rPr lang="en-NZ" sz="1000" dirty="0">
                <a:solidFill>
                  <a:schemeClr val="bg1"/>
                </a:solidFill>
              </a:rPr>
              <a:t>JUNG</a:t>
            </a:r>
          </a:p>
          <a:p>
            <a:pPr algn="ctr"/>
            <a:r>
              <a:rPr lang="en-NZ" sz="1000" i="1" dirty="0">
                <a:solidFill>
                  <a:schemeClr val="bg1"/>
                </a:solidFill>
              </a:rPr>
              <a:t>Analytical Psychology</a:t>
            </a:r>
          </a:p>
          <a:p>
            <a:pPr algn="ctr"/>
            <a:r>
              <a:rPr lang="en-NZ" sz="1000" i="1" dirty="0">
                <a:solidFill>
                  <a:schemeClr val="bg1"/>
                </a:solidFill>
              </a:rPr>
              <a:t>1913</a:t>
            </a:r>
          </a:p>
        </p:txBody>
      </p:sp>
      <p:sp>
        <p:nvSpPr>
          <p:cNvPr id="20" name="Arrow: Down 19">
            <a:extLst>
              <a:ext uri="{FF2B5EF4-FFF2-40B4-BE49-F238E27FC236}">
                <a16:creationId xmlns:a16="http://schemas.microsoft.com/office/drawing/2014/main" id="{D1F68C90-DF92-46C3-8E97-1BC480B99E5B}"/>
              </a:ext>
            </a:extLst>
          </p:cNvPr>
          <p:cNvSpPr/>
          <p:nvPr/>
        </p:nvSpPr>
        <p:spPr>
          <a:xfrm flipV="1">
            <a:off x="5156780" y="3417433"/>
            <a:ext cx="87923" cy="1231051"/>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21" name="TextBox 20">
            <a:hlinkClick r:id="rId6"/>
            <a:extLst>
              <a:ext uri="{FF2B5EF4-FFF2-40B4-BE49-F238E27FC236}">
                <a16:creationId xmlns:a16="http://schemas.microsoft.com/office/drawing/2014/main" id="{3472635C-6F1A-415E-B712-F4B66BE23649}"/>
              </a:ext>
            </a:extLst>
          </p:cNvPr>
          <p:cNvSpPr txBox="1"/>
          <p:nvPr/>
        </p:nvSpPr>
        <p:spPr>
          <a:xfrm>
            <a:off x="4759573" y="4648484"/>
            <a:ext cx="871352" cy="1015663"/>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Jean </a:t>
            </a:r>
          </a:p>
          <a:p>
            <a:pPr algn="ctr"/>
            <a:r>
              <a:rPr lang="en-NZ" sz="1000" dirty="0">
                <a:solidFill>
                  <a:schemeClr val="bg1"/>
                </a:solidFill>
              </a:rPr>
              <a:t>PIAGET</a:t>
            </a:r>
          </a:p>
          <a:p>
            <a:pPr algn="ctr"/>
            <a:r>
              <a:rPr lang="en-NZ" sz="1000" i="1" dirty="0">
                <a:solidFill>
                  <a:schemeClr val="bg1"/>
                </a:solidFill>
              </a:rPr>
              <a:t>Universal Principles for Development</a:t>
            </a:r>
          </a:p>
          <a:p>
            <a:pPr algn="ctr"/>
            <a:r>
              <a:rPr lang="en-NZ" sz="1000" i="1" dirty="0">
                <a:solidFill>
                  <a:schemeClr val="bg1"/>
                </a:solidFill>
              </a:rPr>
              <a:t>1921</a:t>
            </a:r>
          </a:p>
        </p:txBody>
      </p:sp>
      <p:sp>
        <p:nvSpPr>
          <p:cNvPr id="22" name="Arrow: Down 21">
            <a:extLst>
              <a:ext uri="{FF2B5EF4-FFF2-40B4-BE49-F238E27FC236}">
                <a16:creationId xmlns:a16="http://schemas.microsoft.com/office/drawing/2014/main" id="{288A1C01-B891-465E-99E2-DE583893D343}"/>
              </a:ext>
            </a:extLst>
          </p:cNvPr>
          <p:cNvSpPr/>
          <p:nvPr/>
        </p:nvSpPr>
        <p:spPr>
          <a:xfrm>
            <a:off x="6329367" y="2687496"/>
            <a:ext cx="87923" cy="369277"/>
          </a:xfrm>
          <a:prstGeom prst="downArrow">
            <a:avLst/>
          </a:prstGeom>
          <a:solidFill>
            <a:srgbClr val="ED691F"/>
          </a:solidFill>
          <a:ln>
            <a:solidFill>
              <a:srgbClr val="ED691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23" name="TextBox 22">
            <a:hlinkClick r:id="rId7"/>
            <a:extLst>
              <a:ext uri="{FF2B5EF4-FFF2-40B4-BE49-F238E27FC236}">
                <a16:creationId xmlns:a16="http://schemas.microsoft.com/office/drawing/2014/main" id="{A4100C0E-9448-4BC5-BF2E-AE811E2267BD}"/>
              </a:ext>
            </a:extLst>
          </p:cNvPr>
          <p:cNvSpPr txBox="1"/>
          <p:nvPr/>
        </p:nvSpPr>
        <p:spPr>
          <a:xfrm>
            <a:off x="6008447" y="1815542"/>
            <a:ext cx="729761" cy="861774"/>
          </a:xfrm>
          <a:prstGeom prst="rect">
            <a:avLst/>
          </a:prstGeom>
          <a:solidFill>
            <a:srgbClr val="ED691F"/>
          </a:solidFill>
          <a:ln>
            <a:solidFill>
              <a:srgbClr val="ED691F"/>
            </a:solidFill>
          </a:ln>
        </p:spPr>
        <p:txBody>
          <a:bodyPr wrap="square" rtlCol="0">
            <a:spAutoFit/>
          </a:bodyPr>
          <a:lstStyle/>
          <a:p>
            <a:pPr algn="ctr"/>
            <a:r>
              <a:rPr lang="en-NZ" sz="1000" dirty="0">
                <a:solidFill>
                  <a:schemeClr val="bg1"/>
                </a:solidFill>
              </a:rPr>
              <a:t>Abraham MASLOW</a:t>
            </a:r>
          </a:p>
          <a:p>
            <a:pPr algn="ctr"/>
            <a:r>
              <a:rPr lang="en-NZ" sz="1000" i="1" dirty="0">
                <a:solidFill>
                  <a:schemeClr val="bg1"/>
                </a:solidFill>
              </a:rPr>
              <a:t>Hierarchy of Needs 1943</a:t>
            </a:r>
          </a:p>
        </p:txBody>
      </p:sp>
      <p:sp>
        <p:nvSpPr>
          <p:cNvPr id="24" name="Arrow: Down 23">
            <a:extLst>
              <a:ext uri="{FF2B5EF4-FFF2-40B4-BE49-F238E27FC236}">
                <a16:creationId xmlns:a16="http://schemas.microsoft.com/office/drawing/2014/main" id="{2B52BED3-C519-4688-B3D0-8373E2C36ACE}"/>
              </a:ext>
            </a:extLst>
          </p:cNvPr>
          <p:cNvSpPr/>
          <p:nvPr/>
        </p:nvSpPr>
        <p:spPr>
          <a:xfrm flipV="1">
            <a:off x="6794636" y="3417433"/>
            <a:ext cx="87923" cy="1385400"/>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25" name="TextBox 24">
            <a:hlinkClick r:id="rId8"/>
            <a:extLst>
              <a:ext uri="{FF2B5EF4-FFF2-40B4-BE49-F238E27FC236}">
                <a16:creationId xmlns:a16="http://schemas.microsoft.com/office/drawing/2014/main" id="{F95F9D2B-A694-4228-B027-1D43BE348E9A}"/>
              </a:ext>
            </a:extLst>
          </p:cNvPr>
          <p:cNvSpPr txBox="1"/>
          <p:nvPr/>
        </p:nvSpPr>
        <p:spPr>
          <a:xfrm>
            <a:off x="6417290" y="4802372"/>
            <a:ext cx="871352" cy="861774"/>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Erik </a:t>
            </a:r>
          </a:p>
          <a:p>
            <a:pPr algn="ctr"/>
            <a:r>
              <a:rPr lang="en-NZ" sz="1000" dirty="0">
                <a:solidFill>
                  <a:schemeClr val="bg1"/>
                </a:solidFill>
              </a:rPr>
              <a:t>ERIKSON</a:t>
            </a:r>
          </a:p>
          <a:p>
            <a:pPr algn="ctr"/>
            <a:r>
              <a:rPr lang="en-NZ" sz="1000" i="1" dirty="0">
                <a:solidFill>
                  <a:schemeClr val="bg1"/>
                </a:solidFill>
              </a:rPr>
              <a:t>Psychosocial Development</a:t>
            </a:r>
          </a:p>
          <a:p>
            <a:pPr algn="ctr"/>
            <a:r>
              <a:rPr lang="en-NZ" sz="1000" i="1" dirty="0">
                <a:solidFill>
                  <a:schemeClr val="bg1"/>
                </a:solidFill>
              </a:rPr>
              <a:t>1950</a:t>
            </a:r>
          </a:p>
        </p:txBody>
      </p:sp>
      <p:sp>
        <p:nvSpPr>
          <p:cNvPr id="26" name="Arrow: Down 25">
            <a:extLst>
              <a:ext uri="{FF2B5EF4-FFF2-40B4-BE49-F238E27FC236}">
                <a16:creationId xmlns:a16="http://schemas.microsoft.com/office/drawing/2014/main" id="{32823753-1FA1-408A-B90D-DEA33382F118}"/>
              </a:ext>
            </a:extLst>
          </p:cNvPr>
          <p:cNvSpPr/>
          <p:nvPr/>
        </p:nvSpPr>
        <p:spPr>
          <a:xfrm>
            <a:off x="7180549" y="2685181"/>
            <a:ext cx="87923" cy="369277"/>
          </a:xfrm>
          <a:prstGeom prst="downArrow">
            <a:avLst/>
          </a:prstGeom>
          <a:solidFill>
            <a:srgbClr val="E00B0D"/>
          </a:solidFill>
          <a:ln>
            <a:solidFill>
              <a:srgbClr val="E00B0D"/>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27" name="TextBox 26">
            <a:hlinkClick r:id="rId9"/>
            <a:extLst>
              <a:ext uri="{FF2B5EF4-FFF2-40B4-BE49-F238E27FC236}">
                <a16:creationId xmlns:a16="http://schemas.microsoft.com/office/drawing/2014/main" id="{3C74D2DB-FC4C-43BD-AA5F-3BEE65866484}"/>
              </a:ext>
            </a:extLst>
          </p:cNvPr>
          <p:cNvSpPr txBox="1"/>
          <p:nvPr/>
        </p:nvSpPr>
        <p:spPr>
          <a:xfrm>
            <a:off x="6842045" y="1815542"/>
            <a:ext cx="871352" cy="861774"/>
          </a:xfrm>
          <a:prstGeom prst="rect">
            <a:avLst/>
          </a:prstGeom>
          <a:solidFill>
            <a:srgbClr val="E00B0D"/>
          </a:solidFill>
          <a:ln>
            <a:solidFill>
              <a:srgbClr val="E00B0D"/>
            </a:solidFill>
          </a:ln>
        </p:spPr>
        <p:txBody>
          <a:bodyPr wrap="square" rtlCol="0">
            <a:spAutoFit/>
          </a:bodyPr>
          <a:lstStyle/>
          <a:p>
            <a:pPr algn="ctr"/>
            <a:r>
              <a:rPr lang="en-NZ" sz="1000" dirty="0">
                <a:solidFill>
                  <a:schemeClr val="bg1"/>
                </a:solidFill>
              </a:rPr>
              <a:t>John BOWLBY</a:t>
            </a:r>
          </a:p>
          <a:p>
            <a:pPr algn="ctr"/>
            <a:r>
              <a:rPr lang="en-NZ" sz="1000" i="1" dirty="0">
                <a:solidFill>
                  <a:schemeClr val="bg1"/>
                </a:solidFill>
              </a:rPr>
              <a:t>Attachment Theory</a:t>
            </a:r>
          </a:p>
          <a:p>
            <a:pPr algn="ctr"/>
            <a:r>
              <a:rPr lang="en-NZ" sz="1000" i="1" dirty="0">
                <a:solidFill>
                  <a:schemeClr val="bg1"/>
                </a:solidFill>
              </a:rPr>
              <a:t>1958</a:t>
            </a:r>
          </a:p>
        </p:txBody>
      </p:sp>
      <p:sp>
        <p:nvSpPr>
          <p:cNvPr id="28" name="Arrow: Down 27">
            <a:extLst>
              <a:ext uri="{FF2B5EF4-FFF2-40B4-BE49-F238E27FC236}">
                <a16:creationId xmlns:a16="http://schemas.microsoft.com/office/drawing/2014/main" id="{58BDEF79-2753-4E2C-B5DB-8E40B1962A71}"/>
              </a:ext>
            </a:extLst>
          </p:cNvPr>
          <p:cNvSpPr/>
          <p:nvPr/>
        </p:nvSpPr>
        <p:spPr>
          <a:xfrm flipV="1">
            <a:off x="7704605" y="3416972"/>
            <a:ext cx="87923" cy="392872"/>
          </a:xfrm>
          <a:prstGeom prst="downArrow">
            <a:avLst/>
          </a:prstGeom>
          <a:solidFill>
            <a:srgbClr val="F8EA15"/>
          </a:solidFill>
          <a:ln>
            <a:solidFill>
              <a:srgbClr val="F8EA1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p>
        </p:txBody>
      </p:sp>
      <p:sp>
        <p:nvSpPr>
          <p:cNvPr id="32" name="Arrow: Down 31">
            <a:extLst>
              <a:ext uri="{FF2B5EF4-FFF2-40B4-BE49-F238E27FC236}">
                <a16:creationId xmlns:a16="http://schemas.microsoft.com/office/drawing/2014/main" id="{CD73BF76-8AAD-489B-960B-891E73CFD149}"/>
              </a:ext>
            </a:extLst>
          </p:cNvPr>
          <p:cNvSpPr/>
          <p:nvPr/>
        </p:nvSpPr>
        <p:spPr>
          <a:xfrm flipV="1">
            <a:off x="8231693" y="3422937"/>
            <a:ext cx="87923" cy="1385400"/>
          </a:xfrm>
          <a:prstGeom prst="downArrow">
            <a:avLst/>
          </a:prstGeom>
          <a:solidFill>
            <a:srgbClr val="ED691F"/>
          </a:solidFill>
          <a:ln>
            <a:solidFill>
              <a:srgbClr val="ED691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33" name="TextBox 32">
            <a:hlinkClick r:id="rId10"/>
            <a:extLst>
              <a:ext uri="{FF2B5EF4-FFF2-40B4-BE49-F238E27FC236}">
                <a16:creationId xmlns:a16="http://schemas.microsoft.com/office/drawing/2014/main" id="{EA962F5D-EDFC-408B-B2D9-9B46FF8335FD}"/>
              </a:ext>
            </a:extLst>
          </p:cNvPr>
          <p:cNvSpPr txBox="1"/>
          <p:nvPr/>
        </p:nvSpPr>
        <p:spPr>
          <a:xfrm>
            <a:off x="7784516" y="4807876"/>
            <a:ext cx="976090" cy="861774"/>
          </a:xfrm>
          <a:prstGeom prst="rect">
            <a:avLst/>
          </a:prstGeom>
          <a:solidFill>
            <a:srgbClr val="ED691F"/>
          </a:solidFill>
          <a:ln>
            <a:solidFill>
              <a:srgbClr val="ED691F"/>
            </a:solidFill>
          </a:ln>
        </p:spPr>
        <p:txBody>
          <a:bodyPr wrap="square" rtlCol="0">
            <a:spAutoFit/>
          </a:bodyPr>
          <a:lstStyle/>
          <a:p>
            <a:pPr algn="ctr"/>
            <a:r>
              <a:rPr lang="en-NZ" sz="1000" dirty="0">
                <a:solidFill>
                  <a:schemeClr val="bg1"/>
                </a:solidFill>
              </a:rPr>
              <a:t>Albert BANDURA</a:t>
            </a:r>
          </a:p>
          <a:p>
            <a:pPr algn="ctr"/>
            <a:r>
              <a:rPr lang="en-NZ" sz="1000" i="1" dirty="0">
                <a:solidFill>
                  <a:schemeClr val="bg1"/>
                </a:solidFill>
              </a:rPr>
              <a:t>Social Learning Theory</a:t>
            </a:r>
          </a:p>
          <a:p>
            <a:pPr algn="ctr"/>
            <a:r>
              <a:rPr lang="en-NZ" sz="1000" i="1" dirty="0">
                <a:solidFill>
                  <a:schemeClr val="bg1"/>
                </a:solidFill>
              </a:rPr>
              <a:t>1977</a:t>
            </a:r>
          </a:p>
        </p:txBody>
      </p:sp>
      <p:sp>
        <p:nvSpPr>
          <p:cNvPr id="29" name="TextBox 28">
            <a:hlinkClick r:id="rId11"/>
            <a:extLst>
              <a:ext uri="{FF2B5EF4-FFF2-40B4-BE49-F238E27FC236}">
                <a16:creationId xmlns:a16="http://schemas.microsoft.com/office/drawing/2014/main" id="{77429002-D504-4EE7-8F52-08D59BDFD83C}"/>
              </a:ext>
            </a:extLst>
          </p:cNvPr>
          <p:cNvSpPr txBox="1"/>
          <p:nvPr/>
        </p:nvSpPr>
        <p:spPr>
          <a:xfrm>
            <a:off x="7270536" y="3815233"/>
            <a:ext cx="958246" cy="861774"/>
          </a:xfrm>
          <a:prstGeom prst="rect">
            <a:avLst/>
          </a:prstGeom>
          <a:solidFill>
            <a:srgbClr val="F8EA15"/>
          </a:solidFill>
          <a:ln>
            <a:solidFill>
              <a:srgbClr val="F8EA15"/>
            </a:solidFill>
          </a:ln>
        </p:spPr>
        <p:txBody>
          <a:bodyPr wrap="square" rtlCol="0">
            <a:spAutoFit/>
          </a:bodyPr>
          <a:lstStyle/>
          <a:p>
            <a:pPr algn="ctr"/>
            <a:r>
              <a:rPr lang="en-NZ" sz="1000" dirty="0"/>
              <a:t>Lev </a:t>
            </a:r>
          </a:p>
          <a:p>
            <a:pPr algn="ctr"/>
            <a:r>
              <a:rPr lang="en-NZ" sz="1000" dirty="0"/>
              <a:t>VYGOTSKY</a:t>
            </a:r>
          </a:p>
          <a:p>
            <a:pPr algn="ctr"/>
            <a:r>
              <a:rPr lang="en-NZ" sz="1000" i="1" dirty="0"/>
              <a:t>Social Constructionist</a:t>
            </a:r>
          </a:p>
          <a:p>
            <a:pPr algn="ctr"/>
            <a:r>
              <a:rPr lang="en-NZ" sz="1000" i="1" dirty="0"/>
              <a:t>1968</a:t>
            </a:r>
          </a:p>
        </p:txBody>
      </p:sp>
      <p:sp>
        <p:nvSpPr>
          <p:cNvPr id="30" name="Arrow: Down 29">
            <a:extLst>
              <a:ext uri="{FF2B5EF4-FFF2-40B4-BE49-F238E27FC236}">
                <a16:creationId xmlns:a16="http://schemas.microsoft.com/office/drawing/2014/main" id="{67DA3E75-87FD-4AC1-9C7F-9A27B1C5556A}"/>
              </a:ext>
            </a:extLst>
          </p:cNvPr>
          <p:cNvSpPr/>
          <p:nvPr/>
        </p:nvSpPr>
        <p:spPr>
          <a:xfrm>
            <a:off x="8172769" y="2689577"/>
            <a:ext cx="87923" cy="369277"/>
          </a:xfrm>
          <a:prstGeom prst="downArrow">
            <a:avLst/>
          </a:prstGeom>
          <a:solidFill>
            <a:srgbClr val="ED691F"/>
          </a:solidFill>
          <a:ln>
            <a:solidFill>
              <a:srgbClr val="ED691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31" name="TextBox 30">
            <a:hlinkClick r:id="rId12"/>
            <a:extLst>
              <a:ext uri="{FF2B5EF4-FFF2-40B4-BE49-F238E27FC236}">
                <a16:creationId xmlns:a16="http://schemas.microsoft.com/office/drawing/2014/main" id="{4B4F17FA-14B3-434A-B341-A8C06C146F71}"/>
              </a:ext>
            </a:extLst>
          </p:cNvPr>
          <p:cNvSpPr txBox="1"/>
          <p:nvPr/>
        </p:nvSpPr>
        <p:spPr>
          <a:xfrm>
            <a:off x="7781513" y="1815542"/>
            <a:ext cx="871352" cy="861774"/>
          </a:xfrm>
          <a:prstGeom prst="rect">
            <a:avLst/>
          </a:prstGeom>
          <a:solidFill>
            <a:srgbClr val="ED691F"/>
          </a:solidFill>
          <a:ln>
            <a:solidFill>
              <a:srgbClr val="ED691F"/>
            </a:solidFill>
          </a:ln>
        </p:spPr>
        <p:txBody>
          <a:bodyPr wrap="square" rtlCol="0">
            <a:spAutoFit/>
          </a:bodyPr>
          <a:lstStyle/>
          <a:p>
            <a:pPr algn="ctr"/>
            <a:r>
              <a:rPr lang="en-NZ" sz="1000" dirty="0">
                <a:solidFill>
                  <a:schemeClr val="bg1"/>
                </a:solidFill>
              </a:rPr>
              <a:t>Jerome</a:t>
            </a:r>
          </a:p>
          <a:p>
            <a:pPr algn="ctr"/>
            <a:r>
              <a:rPr lang="en-NZ" sz="1000" dirty="0">
                <a:solidFill>
                  <a:schemeClr val="bg1"/>
                </a:solidFill>
              </a:rPr>
              <a:t>BRUNER</a:t>
            </a:r>
          </a:p>
          <a:p>
            <a:pPr algn="ctr"/>
            <a:r>
              <a:rPr lang="en-NZ" sz="1000" i="1" dirty="0">
                <a:solidFill>
                  <a:schemeClr val="bg1"/>
                </a:solidFill>
              </a:rPr>
              <a:t>Scaffolding Theory</a:t>
            </a:r>
          </a:p>
          <a:p>
            <a:pPr algn="ctr"/>
            <a:r>
              <a:rPr lang="en-NZ" sz="1000" i="1" dirty="0">
                <a:solidFill>
                  <a:schemeClr val="bg1"/>
                </a:solidFill>
              </a:rPr>
              <a:t>1976</a:t>
            </a:r>
          </a:p>
        </p:txBody>
      </p:sp>
      <p:sp>
        <p:nvSpPr>
          <p:cNvPr id="34" name="Arrow: Down 33">
            <a:extLst>
              <a:ext uri="{FF2B5EF4-FFF2-40B4-BE49-F238E27FC236}">
                <a16:creationId xmlns:a16="http://schemas.microsoft.com/office/drawing/2014/main" id="{83D10308-E978-4170-AF8A-2DFCC6A47717}"/>
              </a:ext>
            </a:extLst>
          </p:cNvPr>
          <p:cNvSpPr/>
          <p:nvPr/>
        </p:nvSpPr>
        <p:spPr>
          <a:xfrm flipV="1">
            <a:off x="8344569" y="3422937"/>
            <a:ext cx="87923" cy="392872"/>
          </a:xfrm>
          <a:prstGeom prst="downArrow">
            <a:avLst/>
          </a:prstGeom>
          <a:solidFill>
            <a:srgbClr val="F8EA15"/>
          </a:solidFill>
          <a:ln>
            <a:solidFill>
              <a:srgbClr val="F8EA15"/>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p>
        </p:txBody>
      </p:sp>
      <p:sp>
        <p:nvSpPr>
          <p:cNvPr id="35" name="TextBox 34">
            <a:hlinkClick r:id="rId13"/>
            <a:extLst>
              <a:ext uri="{FF2B5EF4-FFF2-40B4-BE49-F238E27FC236}">
                <a16:creationId xmlns:a16="http://schemas.microsoft.com/office/drawing/2014/main" id="{B7AA7254-68A9-43F6-B7B2-F29D7411723B}"/>
              </a:ext>
            </a:extLst>
          </p:cNvPr>
          <p:cNvSpPr txBox="1"/>
          <p:nvPr/>
        </p:nvSpPr>
        <p:spPr>
          <a:xfrm>
            <a:off x="8335516" y="3809844"/>
            <a:ext cx="1242400" cy="707886"/>
          </a:xfrm>
          <a:prstGeom prst="rect">
            <a:avLst/>
          </a:prstGeom>
          <a:solidFill>
            <a:srgbClr val="F8EA15"/>
          </a:solidFill>
          <a:ln>
            <a:solidFill>
              <a:srgbClr val="F8EA15"/>
            </a:solidFill>
          </a:ln>
        </p:spPr>
        <p:txBody>
          <a:bodyPr wrap="square" rtlCol="0">
            <a:spAutoFit/>
          </a:bodyPr>
          <a:lstStyle/>
          <a:p>
            <a:pPr algn="ctr"/>
            <a:r>
              <a:rPr lang="en-NZ" sz="1000" dirty="0" err="1"/>
              <a:t>Urie</a:t>
            </a:r>
            <a:r>
              <a:rPr lang="en-NZ" sz="1000" dirty="0"/>
              <a:t> </a:t>
            </a:r>
          </a:p>
          <a:p>
            <a:pPr algn="ctr"/>
            <a:r>
              <a:rPr lang="en-NZ" sz="1000" i="1" dirty="0"/>
              <a:t>BRONFENBRENNER</a:t>
            </a:r>
          </a:p>
          <a:p>
            <a:pPr algn="ctr"/>
            <a:r>
              <a:rPr lang="en-NZ" sz="1000" i="1" dirty="0"/>
              <a:t>Ecological Systems</a:t>
            </a:r>
          </a:p>
          <a:p>
            <a:pPr algn="ctr"/>
            <a:r>
              <a:rPr lang="en-NZ" sz="1000" i="1" dirty="0"/>
              <a:t>1979</a:t>
            </a:r>
          </a:p>
        </p:txBody>
      </p:sp>
      <p:sp>
        <p:nvSpPr>
          <p:cNvPr id="36" name="Arrow: Down 35">
            <a:extLst>
              <a:ext uri="{FF2B5EF4-FFF2-40B4-BE49-F238E27FC236}">
                <a16:creationId xmlns:a16="http://schemas.microsoft.com/office/drawing/2014/main" id="{658350E0-4A70-4FB5-83D2-A156858784B6}"/>
              </a:ext>
            </a:extLst>
          </p:cNvPr>
          <p:cNvSpPr/>
          <p:nvPr/>
        </p:nvSpPr>
        <p:spPr>
          <a:xfrm>
            <a:off x="9078880" y="2690271"/>
            <a:ext cx="87923" cy="369277"/>
          </a:xfrm>
          <a:prstGeom prst="downArrow">
            <a:avLst/>
          </a:prstGeom>
          <a:solidFill>
            <a:srgbClr val="ED691F"/>
          </a:solidFill>
          <a:ln>
            <a:solidFill>
              <a:srgbClr val="ED691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Z">
              <a:solidFill>
                <a:schemeClr val="bg1"/>
              </a:solidFill>
            </a:endParaRPr>
          </a:p>
        </p:txBody>
      </p:sp>
      <p:sp>
        <p:nvSpPr>
          <p:cNvPr id="37" name="TextBox 36">
            <a:hlinkClick r:id="rId14"/>
            <a:extLst>
              <a:ext uri="{FF2B5EF4-FFF2-40B4-BE49-F238E27FC236}">
                <a16:creationId xmlns:a16="http://schemas.microsoft.com/office/drawing/2014/main" id="{71F1DF59-93F3-4706-89D7-BCD5F6C9684C}"/>
              </a:ext>
            </a:extLst>
          </p:cNvPr>
          <p:cNvSpPr txBox="1"/>
          <p:nvPr/>
        </p:nvSpPr>
        <p:spPr>
          <a:xfrm>
            <a:off x="8687624" y="1815542"/>
            <a:ext cx="871352" cy="861774"/>
          </a:xfrm>
          <a:prstGeom prst="rect">
            <a:avLst/>
          </a:prstGeom>
          <a:solidFill>
            <a:srgbClr val="ED691F"/>
          </a:solidFill>
          <a:ln>
            <a:solidFill>
              <a:srgbClr val="ED691F"/>
            </a:solidFill>
          </a:ln>
        </p:spPr>
        <p:txBody>
          <a:bodyPr wrap="square" rtlCol="0">
            <a:spAutoFit/>
          </a:bodyPr>
          <a:lstStyle/>
          <a:p>
            <a:pPr algn="ctr"/>
            <a:r>
              <a:rPr lang="en-NZ" sz="1000" dirty="0">
                <a:solidFill>
                  <a:schemeClr val="bg1"/>
                </a:solidFill>
              </a:rPr>
              <a:t>Barbara</a:t>
            </a:r>
          </a:p>
          <a:p>
            <a:pPr algn="ctr"/>
            <a:r>
              <a:rPr lang="en-NZ" sz="1000" dirty="0">
                <a:solidFill>
                  <a:schemeClr val="bg1"/>
                </a:solidFill>
              </a:rPr>
              <a:t>ROGOFF</a:t>
            </a:r>
          </a:p>
          <a:p>
            <a:pPr algn="ctr"/>
            <a:r>
              <a:rPr lang="en-NZ" sz="1000" i="1" dirty="0">
                <a:solidFill>
                  <a:schemeClr val="bg1"/>
                </a:solidFill>
              </a:rPr>
              <a:t>Guided Participation</a:t>
            </a:r>
          </a:p>
          <a:p>
            <a:pPr algn="ctr"/>
            <a:r>
              <a:rPr lang="en-NZ" sz="1000" i="1" dirty="0">
                <a:solidFill>
                  <a:schemeClr val="bg1"/>
                </a:solidFill>
              </a:rPr>
              <a:t>1990</a:t>
            </a:r>
          </a:p>
        </p:txBody>
      </p:sp>
      <p:pic>
        <p:nvPicPr>
          <p:cNvPr id="1026" name="Picture 2" descr="Montessori Continents &amp; Oceans Maps and Puzzles (different sizes)">
            <a:extLst>
              <a:ext uri="{FF2B5EF4-FFF2-40B4-BE49-F238E27FC236}">
                <a16:creationId xmlns:a16="http://schemas.microsoft.com/office/drawing/2014/main" id="{BF2AB05D-0AD5-490F-93FC-27C16D51EF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7826" y="3950725"/>
            <a:ext cx="2787241" cy="278724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8968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03A5F3-1114-45DE-8E66-8F1EC990A4E9}"/>
              </a:ext>
            </a:extLst>
          </p:cNvPr>
          <p:cNvSpPr>
            <a:spLocks noGrp="1"/>
          </p:cNvSpPr>
          <p:nvPr>
            <p:ph type="title"/>
          </p:nvPr>
        </p:nvSpPr>
        <p:spPr>
          <a:xfrm>
            <a:off x="642796" y="370753"/>
            <a:ext cx="11069216" cy="1142125"/>
          </a:xfrm>
        </p:spPr>
        <p:txBody>
          <a:bodyPr/>
          <a:lstStyle/>
          <a:p>
            <a:r>
              <a:rPr lang="en-NZ" dirty="0"/>
              <a:t>Lev Vygotsky – 1896-1934</a:t>
            </a:r>
          </a:p>
        </p:txBody>
      </p:sp>
      <p:sp>
        <p:nvSpPr>
          <p:cNvPr id="5" name="Content Placeholder 4">
            <a:extLst>
              <a:ext uri="{FF2B5EF4-FFF2-40B4-BE49-F238E27FC236}">
                <a16:creationId xmlns:a16="http://schemas.microsoft.com/office/drawing/2014/main" id="{05EA83E2-E700-434C-873E-7CDCB861793B}"/>
              </a:ext>
            </a:extLst>
          </p:cNvPr>
          <p:cNvSpPr>
            <a:spLocks noGrp="1"/>
          </p:cNvSpPr>
          <p:nvPr>
            <p:ph idx="1"/>
          </p:nvPr>
        </p:nvSpPr>
        <p:spPr>
          <a:xfrm>
            <a:off x="642796" y="1747071"/>
            <a:ext cx="7198246" cy="4048903"/>
          </a:xfrm>
        </p:spPr>
        <p:txBody>
          <a:bodyPr>
            <a:normAutofit lnSpcReduction="10000"/>
          </a:bodyPr>
          <a:lstStyle/>
          <a:p>
            <a:pPr marL="0" indent="0">
              <a:buNone/>
            </a:pPr>
            <a:r>
              <a:rPr lang="en-NZ" sz="2400" b="1" dirty="0">
                <a:latin typeface="+mn-lt"/>
              </a:rPr>
              <a:t>Vygotsky’s Social Constructionist </a:t>
            </a:r>
            <a:r>
              <a:rPr lang="en-NZ" sz="2400" dirty="0">
                <a:latin typeface="+mn-lt"/>
              </a:rPr>
              <a:t>theory (1968) was at the forefront of </a:t>
            </a:r>
            <a:r>
              <a:rPr lang="en-NZ" sz="2400" b="1" dirty="0">
                <a:latin typeface="+mn-lt"/>
              </a:rPr>
              <a:t>Sociocultural theory</a:t>
            </a:r>
            <a:r>
              <a:rPr lang="en-NZ" sz="2400" dirty="0">
                <a:latin typeface="+mn-lt"/>
              </a:rPr>
              <a:t>, which is fundamental to Te </a:t>
            </a:r>
            <a:r>
              <a:rPr lang="en-NZ" sz="2400" dirty="0" err="1">
                <a:latin typeface="+mn-lt"/>
              </a:rPr>
              <a:t>Whāriki</a:t>
            </a:r>
            <a:r>
              <a:rPr lang="en-NZ" sz="2400" dirty="0">
                <a:latin typeface="+mn-lt"/>
              </a:rPr>
              <a:t> (2017).</a:t>
            </a:r>
          </a:p>
          <a:p>
            <a:pPr marL="0" indent="0">
              <a:buNone/>
            </a:pPr>
            <a:r>
              <a:rPr lang="en-NZ" sz="2400" dirty="0">
                <a:latin typeface="+mn-lt"/>
              </a:rPr>
              <a:t>His theory directly influenced other theorists such as Bruner, Bronfenbrenner and Rogoff.</a:t>
            </a:r>
          </a:p>
          <a:p>
            <a:pPr marL="0" indent="0">
              <a:buNone/>
            </a:pPr>
            <a:r>
              <a:rPr lang="en-NZ" sz="2400" b="1" dirty="0">
                <a:latin typeface="+mn-lt"/>
              </a:rPr>
              <a:t>Focus:</a:t>
            </a:r>
          </a:p>
          <a:p>
            <a:pPr marL="0" indent="0">
              <a:buNone/>
            </a:pPr>
            <a:r>
              <a:rPr lang="en-NZ" sz="2400" dirty="0">
                <a:latin typeface="+mn-lt"/>
              </a:rPr>
              <a:t>Cognitive Perspective</a:t>
            </a:r>
          </a:p>
          <a:p>
            <a:pPr marL="0" indent="0">
              <a:buNone/>
            </a:pPr>
            <a:r>
              <a:rPr lang="en-NZ" sz="2400" dirty="0">
                <a:latin typeface="+mn-lt"/>
              </a:rPr>
              <a:t>Cultural-Historical Perspective</a:t>
            </a:r>
          </a:p>
          <a:p>
            <a:pPr marL="0" indent="0">
              <a:buNone/>
            </a:pPr>
            <a:endParaRPr lang="en-NZ" sz="2400" dirty="0">
              <a:latin typeface="+mn-lt"/>
            </a:endParaRPr>
          </a:p>
          <a:p>
            <a:pPr marL="0" indent="0">
              <a:buNone/>
            </a:pPr>
            <a:endParaRPr lang="en-NZ" sz="2400" dirty="0">
              <a:latin typeface="+mn-lt"/>
            </a:endParaRPr>
          </a:p>
          <a:p>
            <a:endParaRPr lang="en-NZ" sz="2400" dirty="0">
              <a:latin typeface="+mn-lt"/>
            </a:endParaRPr>
          </a:p>
        </p:txBody>
      </p:sp>
      <p:pic>
        <p:nvPicPr>
          <p:cNvPr id="7" name="Picture 6">
            <a:extLst>
              <a:ext uri="{FF2B5EF4-FFF2-40B4-BE49-F238E27FC236}">
                <a16:creationId xmlns:a16="http://schemas.microsoft.com/office/drawing/2014/main" id="{22EDE7BA-A455-497F-8E86-6203458282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88238" y="554879"/>
            <a:ext cx="3576578" cy="2384385"/>
          </a:xfrm>
          <a:prstGeom prst="rect">
            <a:avLst/>
          </a:prstGeom>
          <a:ln>
            <a:noFill/>
          </a:ln>
          <a:effectLst>
            <a:softEdge rad="112500"/>
          </a:effectLst>
        </p:spPr>
      </p:pic>
    </p:spTree>
    <p:extLst>
      <p:ext uri="{BB962C8B-B14F-4D97-AF65-F5344CB8AC3E}">
        <p14:creationId xmlns:p14="http://schemas.microsoft.com/office/powerpoint/2010/main" val="35061378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_TOI_Widescreen_Corporate [Read-Only]" id="{FA1B91E0-D813-43FB-B90D-1CE97476B70E}" vid="{A127A840-2680-46F8-8ACF-FA08B14DEA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lcf76f155ced4ddcb4097134ff3c332f xmlns="e7931336-001f-427b-b684-4b0dcaef0276">
      <Terms xmlns="http://schemas.microsoft.com/office/infopath/2007/PartnerControls"/>
    </lcf76f155ced4ddcb4097134ff3c332f>
    <TaxCatchAll xmlns="e2c36a85-f562-4ac2-bc02-9fd8f3fefe1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6DF1327C45BC240BB0061F21ED9B850" ma:contentTypeVersion="" ma:contentTypeDescription="Create a new document." ma:contentTypeScope="" ma:versionID="d81767898769312fbb28b0bdad7b4b3e">
  <xsd:schema xmlns:xsd="http://www.w3.org/2001/XMLSchema" xmlns:xs="http://www.w3.org/2001/XMLSchema" xmlns:p="http://schemas.microsoft.com/office/2006/metadata/properties" xmlns:ns1="http://schemas.microsoft.com/sharepoint/v3" xmlns:ns2="e7931336-001f-427b-b684-4b0dcaef0276" xmlns:ns3="e2c36a85-f562-4ac2-bc02-9fd8f3fefe11" targetNamespace="http://schemas.microsoft.com/office/2006/metadata/properties" ma:root="true" ma:fieldsID="c60a257c2f58d3ab8957cfd9d930cd16" ns1:_="" ns2:_="" ns3:_="">
    <xsd:import namespace="http://schemas.microsoft.com/sharepoint/v3"/>
    <xsd:import namespace="e7931336-001f-427b-b684-4b0dcaef0276"/>
    <xsd:import namespace="e2c36a85-f562-4ac2-bc02-9fd8f3fefe11"/>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7931336-001f-427b-b684-4b0dcaef027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1ee6c23-6065-4a23-ab93-95ba9da06da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2c36a85-f562-4ac2-bc02-9fd8f3fefe1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ae003a8-281f-4140-9cb3-733b1ac40b82}" ma:internalName="TaxCatchAll" ma:showField="CatchAllData" ma:web="e2c36a85-f562-4ac2-bc02-9fd8f3fefe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E81325-1293-42F2-B890-8CC570247B3A}">
  <ds:schemaRefs>
    <ds:schemaRef ds:uri="e7931336-001f-427b-b684-4b0dcaef0276"/>
    <ds:schemaRef ds:uri="http://schemas.microsoft.com/sharepoint/v3"/>
    <ds:schemaRef ds:uri="http://www.w3.org/XML/1998/namespace"/>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e2c36a85-f562-4ac2-bc02-9fd8f3fefe11"/>
  </ds:schemaRefs>
</ds:datastoreItem>
</file>

<file path=customXml/itemProps2.xml><?xml version="1.0" encoding="utf-8"?>
<ds:datastoreItem xmlns:ds="http://schemas.openxmlformats.org/officeDocument/2006/customXml" ds:itemID="{95D7B111-B416-4F68-8E60-2218E6533D39}">
  <ds:schemaRefs>
    <ds:schemaRef ds:uri="http://schemas.microsoft.com/sharepoint/v3/contenttype/forms"/>
  </ds:schemaRefs>
</ds:datastoreItem>
</file>

<file path=customXml/itemProps3.xml><?xml version="1.0" encoding="utf-8"?>
<ds:datastoreItem xmlns:ds="http://schemas.openxmlformats.org/officeDocument/2006/customXml" ds:itemID="{971C91FC-2F1E-4EAB-930B-8C37AB474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7931336-001f-427b-b684-4b0dcaef0276"/>
    <ds:schemaRef ds:uri="e2c36a85-f562-4ac2-bc02-9fd8f3fefe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TP_TOI_Widescreen_Corporate</Template>
  <TotalTime>400</TotalTime>
  <Words>3598</Words>
  <Application>Microsoft Office PowerPoint</Application>
  <PresentationFormat>Widescreen</PresentationFormat>
  <Paragraphs>407</Paragraphs>
  <Slides>41</Slides>
  <Notes>32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Adobe Devanagari</vt:lpstr>
      <vt:lpstr>-apple-system</vt:lpstr>
      <vt:lpstr>Arial</vt:lpstr>
      <vt:lpstr>Calibri</vt:lpstr>
      <vt:lpstr>Century Gothic</vt:lpstr>
      <vt:lpstr>Office Theme</vt:lpstr>
      <vt:lpstr>TCHR8002 Teaching and Learning: ECE Curriculum  studies in Aotearoa New Zealand: Whakaako  me te Ako: Te Akoranga Marautanga o te  Mātauranga Kōhungahunga I Aotearoa</vt:lpstr>
      <vt:lpstr>Karakia Timatanga</vt:lpstr>
      <vt:lpstr>Waiata</vt:lpstr>
      <vt:lpstr>Kaupapa o te rā</vt:lpstr>
      <vt:lpstr>Whanaungatanga</vt:lpstr>
      <vt:lpstr>PowerPoint Presentation</vt:lpstr>
      <vt:lpstr>PowerPoint Presentation</vt:lpstr>
      <vt:lpstr>Theory: How’d we get here?</vt:lpstr>
      <vt:lpstr>Lev Vygotsky – 1896-1934</vt:lpstr>
      <vt:lpstr>Lev Vygotsky: Zone of Proximal Development</vt:lpstr>
      <vt:lpstr>Lev Vygotsky: Learning occurs on two levels</vt:lpstr>
      <vt:lpstr>PowerPoint Presentation</vt:lpstr>
      <vt:lpstr>PowerPoint Presentation</vt:lpstr>
      <vt:lpstr>Exploring our world</vt:lpstr>
      <vt:lpstr>PowerPoint Presentation</vt:lpstr>
      <vt:lpstr>Famous early childhood experiences</vt:lpstr>
      <vt:lpstr>Paramanawa</vt:lpstr>
      <vt:lpstr>Urie Bronfenbrenner</vt:lpstr>
      <vt:lpstr>Microsystem</vt:lpstr>
      <vt:lpstr>Mesosystem</vt:lpstr>
      <vt:lpstr>Macrosystem</vt:lpstr>
      <vt:lpstr>Chronosystem</vt:lpstr>
      <vt:lpstr>Jerome Bruner: Constructivist Approach </vt:lpstr>
      <vt:lpstr>PowerPoint Presentation</vt:lpstr>
      <vt:lpstr>Sociocultural Theories</vt:lpstr>
      <vt:lpstr>Wa tina</vt:lpstr>
      <vt:lpstr>PowerPoint Presentation</vt:lpstr>
      <vt:lpstr>PowerPoint Presentation</vt:lpstr>
      <vt:lpstr>PowerPoint Presentation</vt:lpstr>
      <vt:lpstr>PowerPoint Presentation</vt:lpstr>
      <vt:lpstr>PowerPoint Presentation</vt:lpstr>
      <vt:lpstr>Sir Mason Durie</vt:lpstr>
      <vt:lpstr>Te Whare tapa whā</vt:lpstr>
      <vt:lpstr>Let’s identify our own Te Whare Tapa Whā</vt:lpstr>
      <vt:lpstr>Dr Arapera Royal-Tangaere</vt:lpstr>
      <vt:lpstr>Royal-Tangaere: Poutama</vt:lpstr>
      <vt:lpstr>Tāne’s three baskets of knowledge</vt:lpstr>
      <vt:lpstr>PowerPoint Presentation</vt:lpstr>
      <vt:lpstr>Rangimarie Rose Pere</vt:lpstr>
      <vt:lpstr>Te Wheke</vt:lpstr>
      <vt:lpstr>Karakia whakamutunga – Kia tau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TCHR8002 Teaching and Learning: ECE Curriculum  studies in Aotearoa New Zealand: Whakaako  me te Ako: Te Akoranga Marautanga o te  Mātauranga Kōhungahunga I Aotearoa</dc:title>
  <dc:creator>Fenella Wilson</dc:creator>
  <cp:lastModifiedBy>Fenella Wilson</cp:lastModifiedBy>
  <cp:revision>23</cp:revision>
  <dcterms:created xsi:type="dcterms:W3CDTF">2024-02-21T02:24:16Z</dcterms:created>
  <dcterms:modified xsi:type="dcterms:W3CDTF">2025-03-02T23:51:35Z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0x01010076DF1327C45BC240BB0061F21ED9B850</vt:lpwstr>
  </property>
</Properties>
</file>